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5"/>
  </p:notesMasterIdLst>
  <p:sldIdLst>
    <p:sldId id="333" r:id="rId2"/>
    <p:sldId id="334" r:id="rId3"/>
    <p:sldId id="335" r:id="rId4"/>
    <p:sldId id="285" r:id="rId5"/>
    <p:sldId id="290" r:id="rId6"/>
    <p:sldId id="312" r:id="rId7"/>
    <p:sldId id="289" r:id="rId8"/>
    <p:sldId id="292" r:id="rId9"/>
    <p:sldId id="291" r:id="rId10"/>
    <p:sldId id="288" r:id="rId11"/>
    <p:sldId id="287" r:id="rId12"/>
    <p:sldId id="286" r:id="rId13"/>
    <p:sldId id="293" r:id="rId14"/>
    <p:sldId id="298" r:id="rId15"/>
    <p:sldId id="297" r:id="rId16"/>
    <p:sldId id="296" r:id="rId17"/>
    <p:sldId id="295" r:id="rId18"/>
    <p:sldId id="339" r:id="rId19"/>
    <p:sldId id="329" r:id="rId20"/>
    <p:sldId id="330" r:id="rId21"/>
    <p:sldId id="336" r:id="rId22"/>
    <p:sldId id="337" r:id="rId23"/>
    <p:sldId id="294" r:id="rId24"/>
    <p:sldId id="299" r:id="rId25"/>
    <p:sldId id="301" r:id="rId26"/>
    <p:sldId id="300" r:id="rId27"/>
    <p:sldId id="302" r:id="rId28"/>
    <p:sldId id="303" r:id="rId29"/>
    <p:sldId id="318" r:id="rId30"/>
    <p:sldId id="317" r:id="rId31"/>
    <p:sldId id="316" r:id="rId32"/>
    <p:sldId id="306" r:id="rId33"/>
    <p:sldId id="305" r:id="rId34"/>
    <p:sldId id="304" r:id="rId35"/>
    <p:sldId id="319" r:id="rId36"/>
    <p:sldId id="320" r:id="rId37"/>
    <p:sldId id="321" r:id="rId38"/>
    <p:sldId id="307" r:id="rId39"/>
    <p:sldId id="342" r:id="rId40"/>
    <p:sldId id="340" r:id="rId41"/>
    <p:sldId id="308" r:id="rId42"/>
    <p:sldId id="341" r:id="rId43"/>
    <p:sldId id="332"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mika Pandey" userId="703ed2f5149cae2d" providerId="LiveId" clId="{D6C6873A-8E76-43CF-8F5C-F376D7204586}"/>
    <pc:docChg chg="undo custSel addSld delSld modSld sldOrd">
      <pc:chgData name="Anamika Pandey" userId="703ed2f5149cae2d" providerId="LiveId" clId="{D6C6873A-8E76-43CF-8F5C-F376D7204586}" dt="2022-09-12T04:51:10.922" v="328" actId="47"/>
      <pc:docMkLst>
        <pc:docMk/>
      </pc:docMkLst>
      <pc:sldChg chg="delSp del mod ord">
        <pc:chgData name="Anamika Pandey" userId="703ed2f5149cae2d" providerId="LiveId" clId="{D6C6873A-8E76-43CF-8F5C-F376D7204586}" dt="2022-09-12T04:51:10.922" v="328" actId="47"/>
        <pc:sldMkLst>
          <pc:docMk/>
          <pc:sldMk cId="3419125419" sldId="256"/>
        </pc:sldMkLst>
        <pc:spChg chg="del">
          <ac:chgData name="Anamika Pandey" userId="703ed2f5149cae2d" providerId="LiveId" clId="{D6C6873A-8E76-43CF-8F5C-F376D7204586}" dt="2022-09-11T18:17:03.724" v="0" actId="21"/>
          <ac:spMkLst>
            <pc:docMk/>
            <pc:sldMk cId="3419125419" sldId="256"/>
            <ac:spMk id="5" creationId="{00000000-0000-0000-0000-000000000000}"/>
          </ac:spMkLst>
        </pc:spChg>
      </pc:sldChg>
      <pc:sldChg chg="addSp modSp new mod">
        <pc:chgData name="Anamika Pandey" userId="703ed2f5149cae2d" providerId="LiveId" clId="{D6C6873A-8E76-43CF-8F5C-F376D7204586}" dt="2022-09-11T18:18:20.297" v="40" actId="2711"/>
        <pc:sldMkLst>
          <pc:docMk/>
          <pc:sldMk cId="2580776320" sldId="323"/>
        </pc:sldMkLst>
        <pc:spChg chg="add mod">
          <ac:chgData name="Anamika Pandey" userId="703ed2f5149cae2d" providerId="LiveId" clId="{D6C6873A-8E76-43CF-8F5C-F376D7204586}" dt="2022-09-11T18:18:20.297" v="40" actId="2711"/>
          <ac:spMkLst>
            <pc:docMk/>
            <pc:sldMk cId="2580776320" sldId="323"/>
            <ac:spMk id="3" creationId="{E6AEE49B-436D-BA2F-C773-995D794B8221}"/>
          </ac:spMkLst>
        </pc:spChg>
      </pc:sldChg>
      <pc:sldChg chg="new del">
        <pc:chgData name="Anamika Pandey" userId="703ed2f5149cae2d" providerId="LiveId" clId="{D6C6873A-8E76-43CF-8F5C-F376D7204586}" dt="2022-09-11T18:18:41.415" v="42" actId="680"/>
        <pc:sldMkLst>
          <pc:docMk/>
          <pc:sldMk cId="642229675" sldId="324"/>
        </pc:sldMkLst>
      </pc:sldChg>
      <pc:sldChg chg="new del">
        <pc:chgData name="Anamika Pandey" userId="703ed2f5149cae2d" providerId="LiveId" clId="{D6C6873A-8E76-43CF-8F5C-F376D7204586}" dt="2022-09-11T18:20:40.506" v="60" actId="47"/>
        <pc:sldMkLst>
          <pc:docMk/>
          <pc:sldMk cId="1203701750" sldId="324"/>
        </pc:sldMkLst>
      </pc:sldChg>
      <pc:sldChg chg="new del">
        <pc:chgData name="Anamika Pandey" userId="703ed2f5149cae2d" providerId="LiveId" clId="{D6C6873A-8E76-43CF-8F5C-F376D7204586}" dt="2022-09-11T18:18:45.098" v="44" actId="47"/>
        <pc:sldMkLst>
          <pc:docMk/>
          <pc:sldMk cId="2894987415" sldId="324"/>
        </pc:sldMkLst>
      </pc:sldChg>
      <pc:sldChg chg="addSp delSp modSp add mod">
        <pc:chgData name="Anamika Pandey" userId="703ed2f5149cae2d" providerId="LiveId" clId="{D6C6873A-8E76-43CF-8F5C-F376D7204586}" dt="2022-09-11T18:20:38.177" v="59" actId="20577"/>
        <pc:sldMkLst>
          <pc:docMk/>
          <pc:sldMk cId="0" sldId="325"/>
        </pc:sldMkLst>
        <pc:spChg chg="add del mod">
          <ac:chgData name="Anamika Pandey" userId="703ed2f5149cae2d" providerId="LiveId" clId="{D6C6873A-8E76-43CF-8F5C-F376D7204586}" dt="2022-09-11T18:20:38.177" v="59" actId="20577"/>
          <ac:spMkLst>
            <pc:docMk/>
            <pc:sldMk cId="0" sldId="325"/>
            <ac:spMk id="3075" creationId="{2FDD348A-E26B-B152-54B6-FDB0B9BBB1BD}"/>
          </ac:spMkLst>
        </pc:spChg>
      </pc:sldChg>
      <pc:sldChg chg="new del">
        <pc:chgData name="Anamika Pandey" userId="703ed2f5149cae2d" providerId="LiveId" clId="{D6C6873A-8E76-43CF-8F5C-F376D7204586}" dt="2022-09-11T18:30:30.399" v="325" actId="47"/>
        <pc:sldMkLst>
          <pc:docMk/>
          <pc:sldMk cId="189330777" sldId="326"/>
        </pc:sldMkLst>
      </pc:sldChg>
      <pc:sldChg chg="modSp add mod">
        <pc:chgData name="Anamika Pandey" userId="703ed2f5149cae2d" providerId="LiveId" clId="{D6C6873A-8E76-43CF-8F5C-F376D7204586}" dt="2022-09-11T18:30:12.120" v="324" actId="20577"/>
        <pc:sldMkLst>
          <pc:docMk/>
          <pc:sldMk cId="0" sldId="327"/>
        </pc:sldMkLst>
        <pc:spChg chg="mod">
          <ac:chgData name="Anamika Pandey" userId="703ed2f5149cae2d" providerId="LiveId" clId="{D6C6873A-8E76-43CF-8F5C-F376D7204586}" dt="2022-09-11T18:21:00.124" v="63" actId="27636"/>
          <ac:spMkLst>
            <pc:docMk/>
            <pc:sldMk cId="0" sldId="327"/>
            <ac:spMk id="6" creationId="{4AAD3FB3-E99B-2A57-3197-A47BDEA5053B}"/>
          </ac:spMkLst>
        </pc:spChg>
        <pc:spChg chg="mod">
          <ac:chgData name="Anamika Pandey" userId="703ed2f5149cae2d" providerId="LiveId" clId="{D6C6873A-8E76-43CF-8F5C-F376D7204586}" dt="2022-09-11T18:21:13.732" v="65" actId="1076"/>
          <ac:spMkLst>
            <pc:docMk/>
            <pc:sldMk cId="0" sldId="327"/>
            <ac:spMk id="4121" creationId="{85FA5A30-2DFA-3987-95EF-065B7EAFBFC1}"/>
          </ac:spMkLst>
        </pc:spChg>
        <pc:graphicFrameChg chg="mod modGraphic">
          <ac:chgData name="Anamika Pandey" userId="703ed2f5149cae2d" providerId="LiveId" clId="{D6C6873A-8E76-43CF-8F5C-F376D7204586}" dt="2022-09-11T18:30:12.120" v="324" actId="20577"/>
          <ac:graphicFrameMkLst>
            <pc:docMk/>
            <pc:sldMk cId="0" sldId="327"/>
            <ac:graphicFrameMk id="2" creationId="{362DCCB2-0E0B-886F-2E2D-3147C4D30F95}"/>
          </ac:graphicFrameMkLst>
        </pc:graphicFrameChg>
      </pc:sldChg>
      <pc:sldChg chg="addSp modSp new mod">
        <pc:chgData name="Anamika Pandey" userId="703ed2f5149cae2d" providerId="LiveId" clId="{D6C6873A-8E76-43CF-8F5C-F376D7204586}" dt="2022-09-11T18:24:25.508" v="103" actId="403"/>
        <pc:sldMkLst>
          <pc:docMk/>
          <pc:sldMk cId="747355561" sldId="328"/>
        </pc:sldMkLst>
        <pc:spChg chg="add mod">
          <ac:chgData name="Anamika Pandey" userId="703ed2f5149cae2d" providerId="LiveId" clId="{D6C6873A-8E76-43CF-8F5C-F376D7204586}" dt="2022-09-11T18:24:25.508" v="103" actId="403"/>
          <ac:spMkLst>
            <pc:docMk/>
            <pc:sldMk cId="747355561" sldId="328"/>
            <ac:spMk id="3" creationId="{BE16983B-01CC-6068-FB86-8B2DEC5BBBED}"/>
          </ac:spMkLst>
        </pc:spChg>
      </pc:sldChg>
      <pc:sldChg chg="addSp delSp modSp new mod">
        <pc:chgData name="Anamika Pandey" userId="703ed2f5149cae2d" providerId="LiveId" clId="{D6C6873A-8E76-43CF-8F5C-F376D7204586}" dt="2022-09-11T18:25:44.664" v="154" actId="14100"/>
        <pc:sldMkLst>
          <pc:docMk/>
          <pc:sldMk cId="1414012304" sldId="329"/>
        </pc:sldMkLst>
        <pc:spChg chg="add del mod">
          <ac:chgData name="Anamika Pandey" userId="703ed2f5149cae2d" providerId="LiveId" clId="{D6C6873A-8E76-43CF-8F5C-F376D7204586}" dt="2022-09-11T18:24:56.563" v="112" actId="21"/>
          <ac:spMkLst>
            <pc:docMk/>
            <pc:sldMk cId="1414012304" sldId="329"/>
            <ac:spMk id="3" creationId="{35EACE60-7B3E-516F-DAFF-EC88BB9D10B5}"/>
          </ac:spMkLst>
        </pc:spChg>
        <pc:spChg chg="add mod">
          <ac:chgData name="Anamika Pandey" userId="703ed2f5149cae2d" providerId="LiveId" clId="{D6C6873A-8E76-43CF-8F5C-F376D7204586}" dt="2022-09-11T18:25:44.664" v="154" actId="14100"/>
          <ac:spMkLst>
            <pc:docMk/>
            <pc:sldMk cId="1414012304" sldId="329"/>
            <ac:spMk id="4" creationId="{F8E58BFF-7CF7-86FC-0A26-5F0DF21BCDB0}"/>
          </ac:spMkLst>
        </pc:spChg>
      </pc:sldChg>
      <pc:sldChg chg="new del">
        <pc:chgData name="Anamika Pandey" userId="703ed2f5149cae2d" providerId="LiveId" clId="{D6C6873A-8E76-43CF-8F5C-F376D7204586}" dt="2022-09-11T18:30:32.937" v="327" actId="47"/>
        <pc:sldMkLst>
          <pc:docMk/>
          <pc:sldMk cId="3441753824" sldId="330"/>
        </pc:sldMkLst>
      </pc:sldChg>
    </pc:docChg>
  </pc:docChgLst>
  <pc:docChgLst>
    <pc:chgData name="velduti gopinath" userId="2e77f299b7626a9f" providerId="LiveId" clId="{C242A049-FAC1-413C-9700-B79AAD7E8EC8}"/>
    <pc:docChg chg="custSel addSld delSld modSld sldOrd">
      <pc:chgData name="velduti gopinath" userId="2e77f299b7626a9f" providerId="LiveId" clId="{C242A049-FAC1-413C-9700-B79AAD7E8EC8}" dt="2023-02-23T16:44:41.706" v="141"/>
      <pc:docMkLst>
        <pc:docMk/>
      </pc:docMkLst>
      <pc:sldChg chg="modSp mod">
        <pc:chgData name="velduti gopinath" userId="2e77f299b7626a9f" providerId="LiveId" clId="{C242A049-FAC1-413C-9700-B79AAD7E8EC8}" dt="2023-02-23T16:38:18.986" v="41" actId="207"/>
        <pc:sldMkLst>
          <pc:docMk/>
          <pc:sldMk cId="1093522139" sldId="282"/>
        </pc:sldMkLst>
        <pc:spChg chg="mod">
          <ac:chgData name="velduti gopinath" userId="2e77f299b7626a9f" providerId="LiveId" clId="{C242A049-FAC1-413C-9700-B79AAD7E8EC8}" dt="2023-02-23T16:38:18.986" v="41" actId="207"/>
          <ac:spMkLst>
            <pc:docMk/>
            <pc:sldMk cId="1093522139" sldId="282"/>
            <ac:spMk id="2" creationId="{00000000-0000-0000-0000-000000000000}"/>
          </ac:spMkLst>
        </pc:spChg>
      </pc:sldChg>
      <pc:sldChg chg="ord">
        <pc:chgData name="velduti gopinath" userId="2e77f299b7626a9f" providerId="LiveId" clId="{C242A049-FAC1-413C-9700-B79AAD7E8EC8}" dt="2023-02-23T16:44:41.706" v="141"/>
        <pc:sldMkLst>
          <pc:docMk/>
          <pc:sldMk cId="4231023397" sldId="295"/>
        </pc:sldMkLst>
      </pc:sldChg>
      <pc:sldChg chg="ord">
        <pc:chgData name="velduti gopinath" userId="2e77f299b7626a9f" providerId="LiveId" clId="{C242A049-FAC1-413C-9700-B79AAD7E8EC8}" dt="2023-02-23T16:44:22.897" v="139"/>
        <pc:sldMkLst>
          <pc:docMk/>
          <pc:sldMk cId="975022460" sldId="296"/>
        </pc:sldMkLst>
      </pc:sldChg>
      <pc:sldChg chg="ord">
        <pc:chgData name="velduti gopinath" userId="2e77f299b7626a9f" providerId="LiveId" clId="{C242A049-FAC1-413C-9700-B79AAD7E8EC8}" dt="2023-02-23T16:44:05.019" v="137"/>
        <pc:sldMkLst>
          <pc:docMk/>
          <pc:sldMk cId="1030774891" sldId="297"/>
        </pc:sldMkLst>
      </pc:sldChg>
      <pc:sldChg chg="ord">
        <pc:chgData name="velduti gopinath" userId="2e77f299b7626a9f" providerId="LiveId" clId="{C242A049-FAC1-413C-9700-B79AAD7E8EC8}" dt="2023-02-23T16:43:49.388" v="135"/>
        <pc:sldMkLst>
          <pc:docMk/>
          <pc:sldMk cId="752043236" sldId="298"/>
        </pc:sldMkLst>
      </pc:sldChg>
      <pc:sldChg chg="del">
        <pc:chgData name="velduti gopinath" userId="2e77f299b7626a9f" providerId="LiveId" clId="{C242A049-FAC1-413C-9700-B79AAD7E8EC8}" dt="2023-02-23T16:13:04.154" v="15" actId="2696"/>
        <pc:sldMkLst>
          <pc:docMk/>
          <pc:sldMk cId="2580776320" sldId="323"/>
        </pc:sldMkLst>
      </pc:sldChg>
      <pc:sldChg chg="del">
        <pc:chgData name="velduti gopinath" userId="2e77f299b7626a9f" providerId="LiveId" clId="{C242A049-FAC1-413C-9700-B79AAD7E8EC8}" dt="2023-02-23T16:40:40.959" v="128" actId="2696"/>
        <pc:sldMkLst>
          <pc:docMk/>
          <pc:sldMk cId="747355561" sldId="328"/>
        </pc:sldMkLst>
      </pc:sldChg>
      <pc:sldChg chg="ord">
        <pc:chgData name="velduti gopinath" userId="2e77f299b7626a9f" providerId="LiveId" clId="{C242A049-FAC1-413C-9700-B79AAD7E8EC8}" dt="2023-02-23T16:13:26.198" v="19"/>
        <pc:sldMkLst>
          <pc:docMk/>
          <pc:sldMk cId="1414012304" sldId="329"/>
        </pc:sldMkLst>
      </pc:sldChg>
      <pc:sldChg chg="add ord">
        <pc:chgData name="velduti gopinath" userId="2e77f299b7626a9f" providerId="LiveId" clId="{C242A049-FAC1-413C-9700-B79AAD7E8EC8}" dt="2023-02-23T16:11:55.749" v="11"/>
        <pc:sldMkLst>
          <pc:docMk/>
          <pc:sldMk cId="1365964775" sldId="330"/>
        </pc:sldMkLst>
      </pc:sldChg>
      <pc:sldChg chg="add ord">
        <pc:chgData name="velduti gopinath" userId="2e77f299b7626a9f" providerId="LiveId" clId="{C242A049-FAC1-413C-9700-B79AAD7E8EC8}" dt="2023-02-23T16:15:07.696" v="26"/>
        <pc:sldMkLst>
          <pc:docMk/>
          <pc:sldMk cId="2639463882" sldId="331"/>
        </pc:sldMkLst>
      </pc:sldChg>
      <pc:sldChg chg="add">
        <pc:chgData name="velduti gopinath" userId="2e77f299b7626a9f" providerId="LiveId" clId="{C242A049-FAC1-413C-9700-B79AAD7E8EC8}" dt="2023-02-23T16:12:16.864" v="12" actId="2890"/>
        <pc:sldMkLst>
          <pc:docMk/>
          <pc:sldMk cId="2827401478" sldId="332"/>
        </pc:sldMkLst>
      </pc:sldChg>
      <pc:sldChg chg="add ord">
        <pc:chgData name="velduti gopinath" userId="2e77f299b7626a9f" providerId="LiveId" clId="{C242A049-FAC1-413C-9700-B79AAD7E8EC8}" dt="2023-02-23T16:15:00.938" v="24"/>
        <pc:sldMkLst>
          <pc:docMk/>
          <pc:sldMk cId="1882294249" sldId="333"/>
        </pc:sldMkLst>
      </pc:sldChg>
      <pc:sldChg chg="add ord">
        <pc:chgData name="velduti gopinath" userId="2e77f299b7626a9f" providerId="LiveId" clId="{C242A049-FAC1-413C-9700-B79AAD7E8EC8}" dt="2023-02-23T16:33:33.877" v="29"/>
        <pc:sldMkLst>
          <pc:docMk/>
          <pc:sldMk cId="3649503345" sldId="334"/>
        </pc:sldMkLst>
      </pc:sldChg>
      <pc:sldChg chg="add ord">
        <pc:chgData name="velduti gopinath" userId="2e77f299b7626a9f" providerId="LiveId" clId="{C242A049-FAC1-413C-9700-B79AAD7E8EC8}" dt="2023-02-23T16:34:04.286" v="32"/>
        <pc:sldMkLst>
          <pc:docMk/>
          <pc:sldMk cId="3033680930" sldId="335"/>
        </pc:sldMkLst>
      </pc:sldChg>
      <pc:sldChg chg="add ord">
        <pc:chgData name="velduti gopinath" userId="2e77f299b7626a9f" providerId="LiveId" clId="{C242A049-FAC1-413C-9700-B79AAD7E8EC8}" dt="2023-02-23T16:34:34.452" v="35"/>
        <pc:sldMkLst>
          <pc:docMk/>
          <pc:sldMk cId="1242184545" sldId="336"/>
        </pc:sldMkLst>
      </pc:sldChg>
      <pc:sldChg chg="add ord">
        <pc:chgData name="velduti gopinath" userId="2e77f299b7626a9f" providerId="LiveId" clId="{C242A049-FAC1-413C-9700-B79AAD7E8EC8}" dt="2023-02-23T16:35:11.580" v="38"/>
        <pc:sldMkLst>
          <pc:docMk/>
          <pc:sldMk cId="2502990295" sldId="337"/>
        </pc:sldMkLst>
      </pc:sldChg>
      <pc:sldChg chg="addSp modSp new mod modClrScheme chgLayout">
        <pc:chgData name="velduti gopinath" userId="2e77f299b7626a9f" providerId="LiveId" clId="{C242A049-FAC1-413C-9700-B79AAD7E8EC8}" dt="2023-02-23T16:40:13.661" v="124" actId="255"/>
        <pc:sldMkLst>
          <pc:docMk/>
          <pc:sldMk cId="2620235513" sldId="338"/>
        </pc:sldMkLst>
        <pc:spChg chg="mod ord">
          <ac:chgData name="velduti gopinath" userId="2e77f299b7626a9f" providerId="LiveId" clId="{C242A049-FAC1-413C-9700-B79AAD7E8EC8}" dt="2023-02-23T16:38:39.721" v="42" actId="700"/>
          <ac:spMkLst>
            <pc:docMk/>
            <pc:sldMk cId="2620235513" sldId="338"/>
            <ac:spMk id="2" creationId="{2680F712-0C4B-C5A5-18BE-FECC9B7F65F5}"/>
          </ac:spMkLst>
        </pc:spChg>
        <pc:spChg chg="add mod ord">
          <ac:chgData name="velduti gopinath" userId="2e77f299b7626a9f" providerId="LiveId" clId="{C242A049-FAC1-413C-9700-B79AAD7E8EC8}" dt="2023-02-23T16:39:22.072" v="63" actId="255"/>
          <ac:spMkLst>
            <pc:docMk/>
            <pc:sldMk cId="2620235513" sldId="338"/>
            <ac:spMk id="3" creationId="{11BFA2A5-629A-02F2-3CC4-B210D0076FD4}"/>
          </ac:spMkLst>
        </pc:spChg>
        <pc:spChg chg="add mod ord">
          <ac:chgData name="velduti gopinath" userId="2e77f299b7626a9f" providerId="LiveId" clId="{C242A049-FAC1-413C-9700-B79AAD7E8EC8}" dt="2023-02-23T16:40:13.661" v="124" actId="255"/>
          <ac:spMkLst>
            <pc:docMk/>
            <pc:sldMk cId="2620235513" sldId="338"/>
            <ac:spMk id="4" creationId="{BDACDA78-5B7C-D9DF-3487-37F05DE88DCF}"/>
          </ac:spMkLst>
        </pc:spChg>
      </pc:sldChg>
      <pc:sldChg chg="add ord">
        <pc:chgData name="velduti gopinath" userId="2e77f299b7626a9f" providerId="LiveId" clId="{C242A049-FAC1-413C-9700-B79AAD7E8EC8}" dt="2023-02-23T16:42:20.813" v="133"/>
        <pc:sldMkLst>
          <pc:docMk/>
          <pc:sldMk cId="2662789614" sldId="339"/>
        </pc:sldMkLst>
      </pc:sldChg>
      <pc:sldChg chg="add">
        <pc:chgData name="velduti gopinath" userId="2e77f299b7626a9f" providerId="LiveId" clId="{C242A049-FAC1-413C-9700-B79AAD7E8EC8}" dt="2023-02-23T16:41:44.186" v="129" actId="2890"/>
        <pc:sldMkLst>
          <pc:docMk/>
          <pc:sldMk cId="2042605398" sldId="34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547AB-7ABA-43CA-831E-72B1E57916D4}" type="datetimeFigureOut">
              <a:rPr lang="en-IN" smtClean="0"/>
              <a:pPr/>
              <a:t>19-04-2023</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D51A96-4AB0-43E8-9775-1C0D4C4854DE}" type="slidenum">
              <a:rPr lang="en-IN" smtClean="0"/>
              <a:pPr/>
              <a:t>‹#›</a:t>
            </a:fld>
            <a:endParaRPr lang="en-IN"/>
          </a:p>
        </p:txBody>
      </p:sp>
    </p:spTree>
    <p:extLst>
      <p:ext uri="{BB962C8B-B14F-4D97-AF65-F5344CB8AC3E}">
        <p14:creationId xmlns:p14="http://schemas.microsoft.com/office/powerpoint/2010/main" val="610871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D51A96-4AB0-43E8-9775-1C0D4C4854DE}" type="slidenum">
              <a:rPr lang="en-IN" smtClean="0"/>
              <a:pPr/>
              <a:t>37</a:t>
            </a:fld>
            <a:endParaRPr lang="en-IN"/>
          </a:p>
        </p:txBody>
      </p:sp>
    </p:spTree>
    <p:extLst>
      <p:ext uri="{BB962C8B-B14F-4D97-AF65-F5344CB8AC3E}">
        <p14:creationId xmlns:p14="http://schemas.microsoft.com/office/powerpoint/2010/main" val="1761252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263184-0C0F-4A85-89A5-7EFE0EE28356}" type="datetime1">
              <a:rPr lang="en-IN" smtClean="0"/>
              <a:pPr/>
              <a:t>19-04-2023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AF5B7B-0C93-41A6-A3A2-8398AEE8472A}" type="slidenum">
              <a:rPr lang="en-IN" smtClean="0"/>
              <a:pPr/>
              <a:t>‹#›</a:t>
            </a:fld>
            <a:endParaRPr lang="en-IN"/>
          </a:p>
        </p:txBody>
      </p:sp>
    </p:spTree>
    <p:extLst>
      <p:ext uri="{BB962C8B-B14F-4D97-AF65-F5344CB8AC3E}">
        <p14:creationId xmlns:p14="http://schemas.microsoft.com/office/powerpoint/2010/main" val="612999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8DCA2F-0DBD-47F2-8202-00D67ACCB0FE}" type="datetime1">
              <a:rPr lang="en-IN" smtClean="0"/>
              <a:pPr/>
              <a:t>19-04-2023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AF5B7B-0C93-41A6-A3A2-8398AEE8472A}" type="slidenum">
              <a:rPr lang="en-IN" smtClean="0"/>
              <a:pPr/>
              <a:t>‹#›</a:t>
            </a:fld>
            <a:endParaRPr lang="en-IN"/>
          </a:p>
        </p:txBody>
      </p:sp>
    </p:spTree>
    <p:extLst>
      <p:ext uri="{BB962C8B-B14F-4D97-AF65-F5344CB8AC3E}">
        <p14:creationId xmlns:p14="http://schemas.microsoft.com/office/powerpoint/2010/main" val="3721845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00BBAD-86FB-42D6-8722-4D30782BD1AF}" type="datetime1">
              <a:rPr lang="en-IN" smtClean="0"/>
              <a:pPr/>
              <a:t>19-04-2023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AF5B7B-0C93-41A6-A3A2-8398AEE8472A}" type="slidenum">
              <a:rPr lang="en-IN" smtClean="0"/>
              <a:pPr/>
              <a:t>‹#›</a:t>
            </a:fld>
            <a:endParaRPr lang="en-IN"/>
          </a:p>
        </p:txBody>
      </p:sp>
    </p:spTree>
    <p:extLst>
      <p:ext uri="{BB962C8B-B14F-4D97-AF65-F5344CB8AC3E}">
        <p14:creationId xmlns:p14="http://schemas.microsoft.com/office/powerpoint/2010/main" val="1263093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789A14-6483-4ECA-B455-60C8421340E7}" type="datetime1">
              <a:rPr lang="en-IN" smtClean="0"/>
              <a:pPr/>
              <a:t>19-04-2023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AF5B7B-0C93-41A6-A3A2-8398AEE8472A}" type="slidenum">
              <a:rPr lang="en-IN" smtClean="0"/>
              <a:pPr/>
              <a:t>‹#›</a:t>
            </a:fld>
            <a:endParaRPr lang="en-IN"/>
          </a:p>
        </p:txBody>
      </p:sp>
    </p:spTree>
    <p:extLst>
      <p:ext uri="{BB962C8B-B14F-4D97-AF65-F5344CB8AC3E}">
        <p14:creationId xmlns:p14="http://schemas.microsoft.com/office/powerpoint/2010/main" val="98091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6A1723-FB6F-4477-927F-1D8D9E1C49D5}" type="datetime1">
              <a:rPr lang="en-IN" smtClean="0"/>
              <a:pPr/>
              <a:t>19-04-2023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AF5B7B-0C93-41A6-A3A2-8398AEE8472A}" type="slidenum">
              <a:rPr lang="en-IN" smtClean="0"/>
              <a:pPr/>
              <a:t>‹#›</a:t>
            </a:fld>
            <a:endParaRPr lang="en-IN"/>
          </a:p>
        </p:txBody>
      </p:sp>
    </p:spTree>
    <p:extLst>
      <p:ext uri="{BB962C8B-B14F-4D97-AF65-F5344CB8AC3E}">
        <p14:creationId xmlns:p14="http://schemas.microsoft.com/office/powerpoint/2010/main" val="3808488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4A4875-42B9-4657-BF88-8D3A79ECC348}" type="datetime1">
              <a:rPr lang="en-IN" smtClean="0"/>
              <a:pPr/>
              <a:t>19-04-2023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CAF5B7B-0C93-41A6-A3A2-8398AEE8472A}" type="slidenum">
              <a:rPr lang="en-IN" smtClean="0"/>
              <a:pPr/>
              <a:t>‹#›</a:t>
            </a:fld>
            <a:endParaRPr lang="en-IN"/>
          </a:p>
        </p:txBody>
      </p:sp>
    </p:spTree>
    <p:extLst>
      <p:ext uri="{BB962C8B-B14F-4D97-AF65-F5344CB8AC3E}">
        <p14:creationId xmlns:p14="http://schemas.microsoft.com/office/powerpoint/2010/main" val="3962853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0EFCE2-68FF-4C4F-AAED-4EA63112CA23}" type="datetime1">
              <a:rPr lang="en-IN" smtClean="0"/>
              <a:pPr/>
              <a:t>19-04-2023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CAF5B7B-0C93-41A6-A3A2-8398AEE8472A}" type="slidenum">
              <a:rPr lang="en-IN" smtClean="0"/>
              <a:pPr/>
              <a:t>‹#›</a:t>
            </a:fld>
            <a:endParaRPr lang="en-IN"/>
          </a:p>
        </p:txBody>
      </p:sp>
    </p:spTree>
    <p:extLst>
      <p:ext uri="{BB962C8B-B14F-4D97-AF65-F5344CB8AC3E}">
        <p14:creationId xmlns:p14="http://schemas.microsoft.com/office/powerpoint/2010/main" val="396800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43C47E-8C20-4E3A-B27C-7B2A35DBC87D}" type="datetime1">
              <a:rPr lang="en-IN" smtClean="0"/>
              <a:pPr/>
              <a:t>19-04-2023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CAF5B7B-0C93-41A6-A3A2-8398AEE8472A}" type="slidenum">
              <a:rPr lang="en-IN" smtClean="0"/>
              <a:pPr/>
              <a:t>‹#›</a:t>
            </a:fld>
            <a:endParaRPr lang="en-IN"/>
          </a:p>
        </p:txBody>
      </p:sp>
    </p:spTree>
    <p:extLst>
      <p:ext uri="{BB962C8B-B14F-4D97-AF65-F5344CB8AC3E}">
        <p14:creationId xmlns:p14="http://schemas.microsoft.com/office/powerpoint/2010/main" val="352232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8BE55-C04B-4321-9825-DD4016B0E112}" type="datetime1">
              <a:rPr lang="en-IN" smtClean="0"/>
              <a:pPr/>
              <a:t>19-04-2023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CAF5B7B-0C93-41A6-A3A2-8398AEE8472A}" type="slidenum">
              <a:rPr lang="en-IN" smtClean="0"/>
              <a:pPr/>
              <a:t>‹#›</a:t>
            </a:fld>
            <a:endParaRPr lang="en-IN"/>
          </a:p>
        </p:txBody>
      </p:sp>
    </p:spTree>
    <p:extLst>
      <p:ext uri="{BB962C8B-B14F-4D97-AF65-F5344CB8AC3E}">
        <p14:creationId xmlns:p14="http://schemas.microsoft.com/office/powerpoint/2010/main" val="143233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4B04EB-42B4-4148-903D-FC7AE343F9AE}" type="datetime1">
              <a:rPr lang="en-IN" smtClean="0"/>
              <a:pPr/>
              <a:t>19-04-2023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CAF5B7B-0C93-41A6-A3A2-8398AEE8472A}" type="slidenum">
              <a:rPr lang="en-IN" smtClean="0"/>
              <a:pPr/>
              <a:t>‹#›</a:t>
            </a:fld>
            <a:endParaRPr lang="en-IN"/>
          </a:p>
        </p:txBody>
      </p:sp>
    </p:spTree>
    <p:extLst>
      <p:ext uri="{BB962C8B-B14F-4D97-AF65-F5344CB8AC3E}">
        <p14:creationId xmlns:p14="http://schemas.microsoft.com/office/powerpoint/2010/main" val="101123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A0C4D0-EEA6-49CD-86AB-6FAED0422395}" type="datetime1">
              <a:rPr lang="en-IN" smtClean="0"/>
              <a:pPr/>
              <a:t>19-04-2023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CAF5B7B-0C93-41A6-A3A2-8398AEE8472A}" type="slidenum">
              <a:rPr lang="en-IN" smtClean="0"/>
              <a:pPr/>
              <a:t>‹#›</a:t>
            </a:fld>
            <a:endParaRPr lang="en-IN"/>
          </a:p>
        </p:txBody>
      </p:sp>
    </p:spTree>
    <p:extLst>
      <p:ext uri="{BB962C8B-B14F-4D97-AF65-F5344CB8AC3E}">
        <p14:creationId xmlns:p14="http://schemas.microsoft.com/office/powerpoint/2010/main" val="547499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810E8-7D09-49DE-8A24-36952B6277A8}" type="datetime1">
              <a:rPr lang="en-IN" smtClean="0"/>
              <a:pPr/>
              <a:t>19-04-2023</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AF5B7B-0C93-41A6-A3A2-8398AEE8472A}" type="slidenum">
              <a:rPr lang="en-IN" smtClean="0"/>
              <a:pPr/>
              <a:t>‹#›</a:t>
            </a:fld>
            <a:endParaRPr lang="en-IN"/>
          </a:p>
        </p:txBody>
      </p:sp>
    </p:spTree>
    <p:extLst>
      <p:ext uri="{BB962C8B-B14F-4D97-AF65-F5344CB8AC3E}">
        <p14:creationId xmlns:p14="http://schemas.microsoft.com/office/powerpoint/2010/main" val="403149133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2">
            <a:extLst>
              <a:ext uri="{FF2B5EF4-FFF2-40B4-BE49-F238E27FC236}">
                <a16:creationId xmlns:a16="http://schemas.microsoft.com/office/drawing/2014/main" id="{D265D6CB-03EB-0D00-E16D-DA51BC02AA24}"/>
              </a:ext>
            </a:extLst>
          </p:cNvPr>
          <p:cNvSpPr txBox="1">
            <a:spLocks noChangeArrowheads="1"/>
          </p:cNvSpPr>
          <p:nvPr/>
        </p:nvSpPr>
        <p:spPr bwMode="auto">
          <a:xfrm>
            <a:off x="2257426" y="1716883"/>
            <a:ext cx="580429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hlink"/>
              </a:buClr>
              <a:buChar char="–"/>
              <a:defRPr sz="2800" b="1">
                <a:solidFill>
                  <a:schemeClr val="tx1"/>
                </a:solidFill>
                <a:latin typeface="Arial" panose="020B0604020202020204" pitchFamily="34" charset="0"/>
              </a:defRPr>
            </a:lvl2pPr>
            <a:lvl3pPr marL="1143000" indent="-228600">
              <a:spcBef>
                <a:spcPct val="20000"/>
              </a:spcBef>
              <a:buClr>
                <a:schemeClr val="hlink"/>
              </a:buClr>
              <a:buChar char="•"/>
              <a:defRPr sz="2400" b="1">
                <a:solidFill>
                  <a:schemeClr val="tx1"/>
                </a:solidFill>
                <a:latin typeface="Arial" panose="020B0604020202020204" pitchFamily="34" charset="0"/>
              </a:defRPr>
            </a:lvl3pPr>
            <a:lvl4pPr marL="1600200" indent="-228600">
              <a:spcBef>
                <a:spcPct val="20000"/>
              </a:spcBef>
              <a:buClr>
                <a:schemeClr val="hlink"/>
              </a:buClr>
              <a:buChar char="–"/>
              <a:defRPr sz="2000" b="1">
                <a:solidFill>
                  <a:schemeClr val="tx1"/>
                </a:solidFill>
                <a:latin typeface="Arial" panose="020B0604020202020204" pitchFamily="34" charset="0"/>
              </a:defRPr>
            </a:lvl4pPr>
            <a:lvl5pPr marL="2057400" indent="-228600">
              <a:spcBef>
                <a:spcPct val="20000"/>
              </a:spcBef>
              <a:buClr>
                <a:schemeClr val="hlink"/>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575">
                <a:latin typeface="Book Antiqua" panose="02040602050305030304" pitchFamily="18" charset="0"/>
              </a:rPr>
              <a:t>RUNGTA COLLEGE OF DENTAL SCIENCES &amp; RESEARCH </a:t>
            </a:r>
          </a:p>
        </p:txBody>
      </p:sp>
      <p:sp>
        <p:nvSpPr>
          <p:cNvPr id="3075" name="TextBox 3">
            <a:extLst>
              <a:ext uri="{FF2B5EF4-FFF2-40B4-BE49-F238E27FC236}">
                <a16:creationId xmlns:a16="http://schemas.microsoft.com/office/drawing/2014/main" id="{2FDD348A-E26B-B152-54B6-FDB0B9BBB1BD}"/>
              </a:ext>
            </a:extLst>
          </p:cNvPr>
          <p:cNvSpPr txBox="1">
            <a:spLocks noChangeArrowheads="1"/>
          </p:cNvSpPr>
          <p:nvPr/>
        </p:nvSpPr>
        <p:spPr bwMode="auto">
          <a:xfrm>
            <a:off x="2240758" y="2918222"/>
            <a:ext cx="640913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hlink"/>
              </a:buClr>
              <a:buChar char="–"/>
              <a:defRPr sz="2800" b="1">
                <a:solidFill>
                  <a:schemeClr val="tx1"/>
                </a:solidFill>
                <a:latin typeface="Arial" panose="020B0604020202020204" pitchFamily="34" charset="0"/>
              </a:defRPr>
            </a:lvl2pPr>
            <a:lvl3pPr marL="1143000" indent="-228600">
              <a:spcBef>
                <a:spcPct val="20000"/>
              </a:spcBef>
              <a:buClr>
                <a:schemeClr val="hlink"/>
              </a:buClr>
              <a:buChar char="•"/>
              <a:defRPr sz="2400" b="1">
                <a:solidFill>
                  <a:schemeClr val="tx1"/>
                </a:solidFill>
                <a:latin typeface="Arial" panose="020B0604020202020204" pitchFamily="34" charset="0"/>
              </a:defRPr>
            </a:lvl3pPr>
            <a:lvl4pPr marL="1600200" indent="-228600">
              <a:spcBef>
                <a:spcPct val="20000"/>
              </a:spcBef>
              <a:buClr>
                <a:schemeClr val="hlink"/>
              </a:buClr>
              <a:buChar char="–"/>
              <a:defRPr sz="2000" b="1">
                <a:solidFill>
                  <a:schemeClr val="tx1"/>
                </a:solidFill>
                <a:latin typeface="Arial" panose="020B0604020202020204" pitchFamily="34" charset="0"/>
              </a:defRPr>
            </a:lvl4pPr>
            <a:lvl5pPr marL="2057400" indent="-228600">
              <a:spcBef>
                <a:spcPct val="20000"/>
              </a:spcBef>
              <a:buClr>
                <a:schemeClr val="hlink"/>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9pPr>
          </a:lstStyle>
          <a:p>
            <a:pPr>
              <a:spcBef>
                <a:spcPct val="0"/>
              </a:spcBef>
              <a:buClrTx/>
              <a:buNone/>
            </a:pPr>
            <a:r>
              <a:rPr lang="en-US" altLang="en-US" sz="2100" dirty="0">
                <a:latin typeface="Book Antiqua" panose="02040602050305030304" pitchFamily="18" charset="0"/>
              </a:rPr>
              <a:t>TITLE OF THE TOPIC </a:t>
            </a:r>
          </a:p>
          <a:p>
            <a:pPr>
              <a:spcBef>
                <a:spcPct val="0"/>
              </a:spcBef>
              <a:buClrTx/>
              <a:buNone/>
            </a:pPr>
            <a:r>
              <a:rPr lang="en-IN" sz="2400" b="1" dirty="0" err="1">
                <a:solidFill>
                  <a:srgbClr val="FFFF00"/>
                </a:solidFill>
                <a:latin typeface="Arial Black" panose="020B0A04020102020204" pitchFamily="34" charset="0"/>
              </a:rPr>
              <a:t>Apexogenesis</a:t>
            </a:r>
            <a:r>
              <a:rPr lang="en-IN" sz="2400" b="1" dirty="0">
                <a:solidFill>
                  <a:srgbClr val="FFFF00"/>
                </a:solidFill>
                <a:latin typeface="Arial Black" panose="020B0A04020102020204" pitchFamily="34" charset="0"/>
              </a:rPr>
              <a:t> &amp; Apexification</a:t>
            </a:r>
          </a:p>
          <a:p>
            <a:pPr eaLnBrk="1" hangingPunct="1">
              <a:spcBef>
                <a:spcPct val="0"/>
              </a:spcBef>
              <a:buClrTx/>
              <a:buFontTx/>
              <a:buNone/>
            </a:pPr>
            <a:endParaRPr lang="en-US" altLang="en-US" sz="2100" dirty="0">
              <a:latin typeface="Book Antiqua" panose="02040602050305030304" pitchFamily="18" charset="0"/>
            </a:endParaRPr>
          </a:p>
        </p:txBody>
      </p:sp>
      <p:sp>
        <p:nvSpPr>
          <p:cNvPr id="3076" name="TextBox 5">
            <a:extLst>
              <a:ext uri="{FF2B5EF4-FFF2-40B4-BE49-F238E27FC236}">
                <a16:creationId xmlns:a16="http://schemas.microsoft.com/office/drawing/2014/main" id="{DFBB5845-FF5D-C30F-B4BF-10357172415B}"/>
              </a:ext>
            </a:extLst>
          </p:cNvPr>
          <p:cNvSpPr txBox="1">
            <a:spLocks noChangeArrowheads="1"/>
          </p:cNvSpPr>
          <p:nvPr/>
        </p:nvSpPr>
        <p:spPr bwMode="auto">
          <a:xfrm>
            <a:off x="1943101" y="4866086"/>
            <a:ext cx="6409135"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hlink"/>
              </a:buClr>
              <a:buChar char="–"/>
              <a:defRPr sz="2800" b="1">
                <a:solidFill>
                  <a:schemeClr val="tx1"/>
                </a:solidFill>
                <a:latin typeface="Arial" panose="020B0604020202020204" pitchFamily="34" charset="0"/>
              </a:defRPr>
            </a:lvl2pPr>
            <a:lvl3pPr marL="1143000" indent="-228600">
              <a:spcBef>
                <a:spcPct val="20000"/>
              </a:spcBef>
              <a:buClr>
                <a:schemeClr val="hlink"/>
              </a:buClr>
              <a:buChar char="•"/>
              <a:defRPr sz="2400" b="1">
                <a:solidFill>
                  <a:schemeClr val="tx1"/>
                </a:solidFill>
                <a:latin typeface="Arial" panose="020B0604020202020204" pitchFamily="34" charset="0"/>
              </a:defRPr>
            </a:lvl3pPr>
            <a:lvl4pPr marL="1600200" indent="-228600">
              <a:spcBef>
                <a:spcPct val="20000"/>
              </a:spcBef>
              <a:buClr>
                <a:schemeClr val="hlink"/>
              </a:buClr>
              <a:buChar char="–"/>
              <a:defRPr sz="2000" b="1">
                <a:solidFill>
                  <a:schemeClr val="tx1"/>
                </a:solidFill>
                <a:latin typeface="Arial" panose="020B0604020202020204" pitchFamily="34" charset="0"/>
              </a:defRPr>
            </a:lvl4pPr>
            <a:lvl5pPr marL="2057400" indent="-228600">
              <a:spcBef>
                <a:spcPct val="20000"/>
              </a:spcBef>
              <a:buClr>
                <a:schemeClr val="hlink"/>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575">
                <a:latin typeface="Book Antiqua" panose="02040602050305030304" pitchFamily="18" charset="0"/>
              </a:rPr>
              <a:t>DEPARTMENT OF CONSERVATIVE DENTISTRY AND ENDODONTICS </a:t>
            </a:r>
          </a:p>
        </p:txBody>
      </p:sp>
      <p:pic>
        <p:nvPicPr>
          <p:cNvPr id="3077" name="Picture 6">
            <a:extLst>
              <a:ext uri="{FF2B5EF4-FFF2-40B4-BE49-F238E27FC236}">
                <a16:creationId xmlns:a16="http://schemas.microsoft.com/office/drawing/2014/main" id="{808477A7-FD40-FCFB-940D-F759C9439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781" r="15781"/>
          <a:stretch>
            <a:fillRect/>
          </a:stretch>
        </p:blipFill>
        <p:spPr bwMode="auto">
          <a:xfrm>
            <a:off x="1143000" y="842963"/>
            <a:ext cx="1172766" cy="118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Slide Number Placeholder 1">
            <a:extLst>
              <a:ext uri="{FF2B5EF4-FFF2-40B4-BE49-F238E27FC236}">
                <a16:creationId xmlns:a16="http://schemas.microsoft.com/office/drawing/2014/main" id="{AA75F579-C52C-6254-FA74-4AB4DBB2FEE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Font typeface="Wingdings" panose="05000000000000000000" pitchFamily="2" charset="2"/>
              <a:buChar char="l"/>
              <a:defRPr sz="2400" b="1">
                <a:solidFill>
                  <a:schemeClr val="tx1"/>
                </a:solidFill>
                <a:latin typeface="Arial" panose="020B0604020202020204" pitchFamily="34" charset="0"/>
              </a:defRPr>
            </a:lvl1pPr>
            <a:lvl2pPr marL="557213" indent="-214313">
              <a:spcBef>
                <a:spcPct val="20000"/>
              </a:spcBef>
              <a:buClr>
                <a:schemeClr val="hlink"/>
              </a:buClr>
              <a:buChar char="–"/>
              <a:defRPr sz="2100" b="1">
                <a:solidFill>
                  <a:schemeClr val="tx1"/>
                </a:solidFill>
                <a:latin typeface="Arial" panose="020B0604020202020204" pitchFamily="34" charset="0"/>
              </a:defRPr>
            </a:lvl2pPr>
            <a:lvl3pPr marL="857250" indent="-171450">
              <a:spcBef>
                <a:spcPct val="20000"/>
              </a:spcBef>
              <a:buClr>
                <a:schemeClr val="hlink"/>
              </a:buClr>
              <a:buChar char="•"/>
              <a:defRPr sz="1800" b="1">
                <a:solidFill>
                  <a:schemeClr val="tx1"/>
                </a:solidFill>
                <a:latin typeface="Arial" panose="020B0604020202020204" pitchFamily="34" charset="0"/>
              </a:defRPr>
            </a:lvl3pPr>
            <a:lvl4pPr marL="1200150" indent="-171450">
              <a:spcBef>
                <a:spcPct val="20000"/>
              </a:spcBef>
              <a:buClr>
                <a:schemeClr val="hlink"/>
              </a:buClr>
              <a:buChar char="–"/>
              <a:defRPr sz="1500" b="1">
                <a:solidFill>
                  <a:schemeClr val="tx1"/>
                </a:solidFill>
                <a:latin typeface="Arial" panose="020B0604020202020204" pitchFamily="34" charset="0"/>
              </a:defRPr>
            </a:lvl4pPr>
            <a:lvl5pPr marL="1543050" indent="-171450">
              <a:spcBef>
                <a:spcPct val="20000"/>
              </a:spcBef>
              <a:buClr>
                <a:schemeClr val="hlink"/>
              </a:buClr>
              <a:buChar char="•"/>
              <a:defRPr sz="1500" b="1">
                <a:solidFill>
                  <a:schemeClr val="tx1"/>
                </a:solidFill>
                <a:latin typeface="Arial" panose="020B0604020202020204" pitchFamily="34" charset="0"/>
              </a:defRPr>
            </a:lvl5pPr>
            <a:lvl6pPr marL="1885950" indent="-171450" eaLnBrk="0" fontAlgn="base" hangingPunct="0">
              <a:spcBef>
                <a:spcPct val="20000"/>
              </a:spcBef>
              <a:spcAft>
                <a:spcPct val="0"/>
              </a:spcAft>
              <a:buClr>
                <a:schemeClr val="hlink"/>
              </a:buClr>
              <a:buChar char="•"/>
              <a:defRPr sz="1500" b="1">
                <a:solidFill>
                  <a:schemeClr val="tx1"/>
                </a:solidFill>
                <a:latin typeface="Arial" panose="020B0604020202020204" pitchFamily="34" charset="0"/>
              </a:defRPr>
            </a:lvl6pPr>
            <a:lvl7pPr marL="2228850" indent="-171450" eaLnBrk="0" fontAlgn="base" hangingPunct="0">
              <a:spcBef>
                <a:spcPct val="20000"/>
              </a:spcBef>
              <a:spcAft>
                <a:spcPct val="0"/>
              </a:spcAft>
              <a:buClr>
                <a:schemeClr val="hlink"/>
              </a:buClr>
              <a:buChar char="•"/>
              <a:defRPr sz="1500" b="1">
                <a:solidFill>
                  <a:schemeClr val="tx1"/>
                </a:solidFill>
                <a:latin typeface="Arial" panose="020B0604020202020204" pitchFamily="34" charset="0"/>
              </a:defRPr>
            </a:lvl7pPr>
            <a:lvl8pPr marL="2571750" indent="-171450" eaLnBrk="0" fontAlgn="base" hangingPunct="0">
              <a:spcBef>
                <a:spcPct val="20000"/>
              </a:spcBef>
              <a:spcAft>
                <a:spcPct val="0"/>
              </a:spcAft>
              <a:buClr>
                <a:schemeClr val="hlink"/>
              </a:buClr>
              <a:buChar char="•"/>
              <a:defRPr sz="1500" b="1">
                <a:solidFill>
                  <a:schemeClr val="tx1"/>
                </a:solidFill>
                <a:latin typeface="Arial" panose="020B0604020202020204" pitchFamily="34" charset="0"/>
              </a:defRPr>
            </a:lvl8pPr>
            <a:lvl9pPr marL="2914650" indent="-171450" eaLnBrk="0" fontAlgn="base" hangingPunct="0">
              <a:spcBef>
                <a:spcPct val="20000"/>
              </a:spcBef>
              <a:spcAft>
                <a:spcPct val="0"/>
              </a:spcAft>
              <a:buClr>
                <a:schemeClr val="hlink"/>
              </a:buClr>
              <a:buChar char="•"/>
              <a:defRPr sz="1500" b="1">
                <a:solidFill>
                  <a:schemeClr val="tx1"/>
                </a:solidFill>
                <a:latin typeface="Arial" panose="020B0604020202020204" pitchFamily="34" charset="0"/>
              </a:defRPr>
            </a:lvl9pPr>
          </a:lstStyle>
          <a:p>
            <a:pPr>
              <a:spcBef>
                <a:spcPct val="0"/>
              </a:spcBef>
              <a:buClrTx/>
              <a:buFontTx/>
              <a:buNone/>
            </a:pPr>
            <a:fld id="{83FAFB92-3676-4433-AE97-EA029C49E962}" type="slidenum">
              <a:rPr lang="en-US" altLang="en-US" sz="1050" b="0">
                <a:latin typeface="Times New Roman" panose="02020603050405020304" pitchFamily="18" charset="0"/>
              </a:rPr>
              <a:pPr>
                <a:spcBef>
                  <a:spcPct val="0"/>
                </a:spcBef>
                <a:buClrTx/>
                <a:buFontTx/>
                <a:buNone/>
              </a:pPr>
              <a:t>1</a:t>
            </a:fld>
            <a:endParaRPr lang="en-US" altLang="en-US" sz="1050" b="0">
              <a:latin typeface="Times New Roman" panose="02020603050405020304" pitchFamily="18" charset="0"/>
            </a:endParaRPr>
          </a:p>
        </p:txBody>
      </p:sp>
    </p:spTree>
    <p:extLst>
      <p:ext uri="{BB962C8B-B14F-4D97-AF65-F5344CB8AC3E}">
        <p14:creationId xmlns:p14="http://schemas.microsoft.com/office/powerpoint/2010/main" val="1882294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683" y="971673"/>
            <a:ext cx="7333129" cy="707886"/>
          </a:xfrm>
          <a:prstGeom prst="rect">
            <a:avLst/>
          </a:prstGeom>
        </p:spPr>
        <p:txBody>
          <a:bodyPr wrap="square">
            <a:spAutoFit/>
          </a:bodyPr>
          <a:lstStyle/>
          <a:p>
            <a:r>
              <a:rPr lang="en-US" sz="2000" b="1" dirty="0">
                <a:latin typeface="Times New Roman" panose="02020603050405020304" pitchFamily="18" charset="0"/>
              </a:rPr>
              <a:t>If </a:t>
            </a:r>
            <a:r>
              <a:rPr lang="en-US" sz="2000" b="1" dirty="0" err="1">
                <a:latin typeface="Times New Roman" panose="02020603050405020304" pitchFamily="18" charset="0"/>
              </a:rPr>
              <a:t>periapical</a:t>
            </a:r>
            <a:r>
              <a:rPr lang="en-US" sz="2000" b="1" dirty="0">
                <a:latin typeface="Times New Roman" panose="02020603050405020304" pitchFamily="18" charset="0"/>
              </a:rPr>
              <a:t> abscess is present, over-instrumentation with smaller files </a:t>
            </a:r>
            <a:r>
              <a:rPr lang="en-IN" sz="2000" b="1" dirty="0">
                <a:latin typeface="Times New Roman" panose="02020603050405020304" pitchFamily="18" charset="0"/>
              </a:rPr>
              <a:t>(20-25) will establish drainage.</a:t>
            </a:r>
            <a:endParaRPr lang="en-IN" sz="2000" b="1" dirty="0"/>
          </a:p>
        </p:txBody>
      </p:sp>
      <p:sp>
        <p:nvSpPr>
          <p:cNvPr id="3" name="Rectangle 2"/>
          <p:cNvSpPr/>
          <p:nvPr/>
        </p:nvSpPr>
        <p:spPr>
          <a:xfrm>
            <a:off x="80683" y="2043970"/>
            <a:ext cx="7180729" cy="707886"/>
          </a:xfrm>
          <a:prstGeom prst="rect">
            <a:avLst/>
          </a:prstGeom>
        </p:spPr>
        <p:txBody>
          <a:bodyPr wrap="square">
            <a:spAutoFit/>
          </a:bodyPr>
          <a:lstStyle/>
          <a:p>
            <a:r>
              <a:rPr lang="en-US" sz="2000" b="1" dirty="0">
                <a:latin typeface="Times New Roman" panose="02020603050405020304" pitchFamily="18" charset="0"/>
              </a:rPr>
              <a:t>Ingle recommends that further treatment should be done only when </a:t>
            </a:r>
            <a:r>
              <a:rPr lang="en-IN" sz="2000" b="1" dirty="0">
                <a:latin typeface="Times New Roman" panose="02020603050405020304" pitchFamily="18" charset="0"/>
              </a:rPr>
              <a:t>active lesion has subsided.</a:t>
            </a:r>
            <a:endParaRPr lang="en-IN" sz="2000" b="1" dirty="0"/>
          </a:p>
        </p:txBody>
      </p:sp>
      <p:pic>
        <p:nvPicPr>
          <p:cNvPr id="4" name="Picture 3"/>
          <p:cNvPicPr>
            <a:picLocks noChangeAspect="1"/>
          </p:cNvPicPr>
          <p:nvPr/>
        </p:nvPicPr>
        <p:blipFill>
          <a:blip r:embed="rId2"/>
          <a:stretch>
            <a:fillRect/>
          </a:stretch>
        </p:blipFill>
        <p:spPr>
          <a:xfrm>
            <a:off x="7142629" y="1670228"/>
            <a:ext cx="1990165" cy="4562800"/>
          </a:xfrm>
          <a:prstGeom prst="rect">
            <a:avLst/>
          </a:prstGeom>
        </p:spPr>
      </p:pic>
      <p:sp>
        <p:nvSpPr>
          <p:cNvPr id="5" name="Rectangle 4"/>
          <p:cNvSpPr/>
          <p:nvPr/>
        </p:nvSpPr>
        <p:spPr>
          <a:xfrm>
            <a:off x="397923" y="3598932"/>
            <a:ext cx="6096000" cy="1785104"/>
          </a:xfrm>
          <a:prstGeom prst="rect">
            <a:avLst/>
          </a:prstGeom>
        </p:spPr>
        <p:txBody>
          <a:bodyPr>
            <a:spAutoFit/>
          </a:bodyPr>
          <a:lstStyle/>
          <a:p>
            <a:r>
              <a:rPr lang="en-IN" sz="2000" b="1" dirty="0">
                <a:latin typeface="Times New Roman" panose="02020603050405020304" pitchFamily="18" charset="0"/>
                <a:cs typeface="Times New Roman" panose="02020603050405020304" pitchFamily="18" charset="0"/>
              </a:rPr>
              <a:t>Irrigation</a:t>
            </a:r>
          </a:p>
          <a:p>
            <a:endParaRPr lang="en-IN"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 </a:t>
            </a:r>
            <a:r>
              <a:rPr lang="en-IN" b="1" dirty="0">
                <a:latin typeface="Times New Roman" panose="02020603050405020304" pitchFamily="18" charset="0"/>
                <a:cs typeface="Times New Roman" panose="02020603050405020304" pitchFamily="18" charset="0"/>
              </a:rPr>
              <a:t>Sodium hypochlorite</a:t>
            </a:r>
          </a:p>
          <a:p>
            <a:pPr marL="285750" indent="-285750">
              <a:buFont typeface="Arial" panose="020B0604020202020204" pitchFamily="34" charset="0"/>
              <a:buChar char="•"/>
            </a:pPr>
            <a:r>
              <a:rPr lang="de-DE" b="1" dirty="0">
                <a:latin typeface="Times New Roman" panose="02020603050405020304" pitchFamily="18" charset="0"/>
                <a:cs typeface="Times New Roman" panose="02020603050405020304" pitchFamily="18" charset="0"/>
              </a:rPr>
              <a:t>Alternation with hydrogen peroxide - weine</a:t>
            </a: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Subsequent appointments-sterile water or isotonic saline -Webber</a:t>
            </a:r>
            <a:endParaRPr lang="en-IN" b="1" dirty="0">
              <a:latin typeface="Times New Roman" panose="02020603050405020304" pitchFamily="18" charset="0"/>
              <a:cs typeface="Times New Roman" panose="02020603050405020304" pitchFamily="18" charset="0"/>
            </a:endParaRPr>
          </a:p>
        </p:txBody>
      </p:sp>
      <p:sp>
        <p:nvSpPr>
          <p:cNvPr id="6" name="Down Arrow 5"/>
          <p:cNvSpPr/>
          <p:nvPr/>
        </p:nvSpPr>
        <p:spPr>
          <a:xfrm>
            <a:off x="3384176" y="1685382"/>
            <a:ext cx="286871" cy="358589"/>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own Arrow 6"/>
          <p:cNvSpPr/>
          <p:nvPr/>
        </p:nvSpPr>
        <p:spPr>
          <a:xfrm>
            <a:off x="3379691" y="2900480"/>
            <a:ext cx="286871" cy="358589"/>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Slide Number Placeholder 7">
            <a:extLst>
              <a:ext uri="{FF2B5EF4-FFF2-40B4-BE49-F238E27FC236}">
                <a16:creationId xmlns:a16="http://schemas.microsoft.com/office/drawing/2014/main" id="{04D7843C-D5A3-48E2-9EFE-96DF0EED6358}"/>
              </a:ext>
            </a:extLst>
          </p:cNvPr>
          <p:cNvSpPr>
            <a:spLocks noGrp="1"/>
          </p:cNvSpPr>
          <p:nvPr>
            <p:ph type="sldNum" sz="quarter" idx="12"/>
          </p:nvPr>
        </p:nvSpPr>
        <p:spPr/>
        <p:txBody>
          <a:bodyPr/>
          <a:lstStyle/>
          <a:p>
            <a:fld id="{ECAF5B7B-0C93-41A6-A3A2-8398AEE8472A}" type="slidenum">
              <a:rPr lang="en-IN" smtClean="0"/>
              <a:pPr/>
              <a:t>10</a:t>
            </a:fld>
            <a:endParaRPr lang="en-IN"/>
          </a:p>
        </p:txBody>
      </p:sp>
    </p:spTree>
    <p:extLst>
      <p:ext uri="{BB962C8B-B14F-4D97-AF65-F5344CB8AC3E}">
        <p14:creationId xmlns:p14="http://schemas.microsoft.com/office/powerpoint/2010/main" val="426665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531" y="991800"/>
            <a:ext cx="6168266" cy="2369880"/>
          </a:xfrm>
          <a:prstGeom prst="rect">
            <a:avLst/>
          </a:prstGeom>
        </p:spPr>
        <p:txBody>
          <a:bodyPr wrap="square">
            <a:spAutoFit/>
          </a:bodyPr>
          <a:lstStyle/>
          <a:p>
            <a:r>
              <a:rPr lang="en-IN" sz="2400" b="1" dirty="0">
                <a:solidFill>
                  <a:srgbClr val="3793AB"/>
                </a:solidFill>
                <a:latin typeface="Times New Roman" panose="02020603050405020304" pitchFamily="18" charset="0"/>
              </a:rPr>
              <a:t>Drying of the canals</a:t>
            </a:r>
          </a:p>
          <a:p>
            <a:endParaRPr lang="en-IN" sz="2400" b="1" dirty="0">
              <a:solidFill>
                <a:srgbClr val="3793AB"/>
              </a:solidFill>
              <a:latin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Often difficult because of seepage</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Paper points are pre measured to working length</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An inverted coarse point is often desirable.</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In continuous seepage, a pre fitted point can be left in canal until calcium hydroxide is placed</a:t>
            </a:r>
            <a:endParaRPr lang="en-IN" sz="20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634797" y="1123697"/>
            <a:ext cx="2411506" cy="4979818"/>
          </a:xfrm>
          <a:prstGeom prst="rect">
            <a:avLst/>
          </a:prstGeom>
        </p:spPr>
      </p:pic>
      <p:sp>
        <p:nvSpPr>
          <p:cNvPr id="4" name="Slide Number Placeholder 3">
            <a:extLst>
              <a:ext uri="{FF2B5EF4-FFF2-40B4-BE49-F238E27FC236}">
                <a16:creationId xmlns:a16="http://schemas.microsoft.com/office/drawing/2014/main" id="{2083DADC-106B-4352-9F81-901C7BE3D1AD}"/>
              </a:ext>
            </a:extLst>
          </p:cNvPr>
          <p:cNvSpPr>
            <a:spLocks noGrp="1"/>
          </p:cNvSpPr>
          <p:nvPr>
            <p:ph type="sldNum" sz="quarter" idx="12"/>
          </p:nvPr>
        </p:nvSpPr>
        <p:spPr/>
        <p:txBody>
          <a:bodyPr/>
          <a:lstStyle/>
          <a:p>
            <a:fld id="{ECAF5B7B-0C93-41A6-A3A2-8398AEE8472A}" type="slidenum">
              <a:rPr lang="en-IN" smtClean="0"/>
              <a:pPr/>
              <a:t>11</a:t>
            </a:fld>
            <a:endParaRPr lang="en-IN"/>
          </a:p>
        </p:txBody>
      </p:sp>
    </p:spTree>
    <p:extLst>
      <p:ext uri="{BB962C8B-B14F-4D97-AF65-F5344CB8AC3E}">
        <p14:creationId xmlns:p14="http://schemas.microsoft.com/office/powerpoint/2010/main" val="2214476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448" y="856926"/>
            <a:ext cx="7709647" cy="3262432"/>
          </a:xfrm>
          <a:prstGeom prst="rect">
            <a:avLst/>
          </a:prstGeom>
        </p:spPr>
        <p:txBody>
          <a:bodyPr wrap="square">
            <a:spAutoFit/>
          </a:bodyPr>
          <a:lstStyle/>
          <a:p>
            <a:pPr algn="ctr"/>
            <a:r>
              <a:rPr lang="en-IN" sz="2400" b="1" dirty="0">
                <a:solidFill>
                  <a:srgbClr val="3793AB"/>
                </a:solidFill>
                <a:latin typeface="Times New Roman" panose="02020603050405020304" pitchFamily="18" charset="0"/>
              </a:rPr>
              <a:t>Techniques of calcium hydroxide placement:</a:t>
            </a:r>
          </a:p>
          <a:p>
            <a:endParaRPr lang="en-IN" sz="2400" b="1" dirty="0">
              <a:solidFill>
                <a:srgbClr val="3793AB"/>
              </a:solidFill>
              <a:latin typeface="Times New Roman" panose="02020603050405020304" pitchFamily="18" charset="0"/>
            </a:endParaRPr>
          </a:p>
          <a:p>
            <a:r>
              <a:rPr lang="en-IN" sz="2000" b="1" dirty="0">
                <a:latin typeface="Times New Roman" panose="02020603050405020304" pitchFamily="18" charset="0"/>
                <a:cs typeface="Times New Roman" panose="02020603050405020304" pitchFamily="18" charset="0"/>
              </a:rPr>
              <a:t>Commercial preparations</a:t>
            </a:r>
          </a:p>
          <a:p>
            <a:endParaRPr lang="en-IN"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Webbers technique</a:t>
            </a:r>
          </a:p>
          <a:p>
            <a:pPr marL="342900" indent="-342900">
              <a:buFont typeface="Arial" panose="020B0604020202020204" pitchFamily="34" charset="0"/>
              <a:buChar char="•"/>
            </a:pPr>
            <a:endParaRPr lang="en-IN" sz="2000" b="1" dirty="0">
              <a:latin typeface="Times New Roman" panose="02020603050405020304" pitchFamily="18" charset="0"/>
              <a:cs typeface="Times New Roman" panose="02020603050405020304" pitchFamily="18" charset="0"/>
            </a:endParaRPr>
          </a:p>
          <a:p>
            <a:r>
              <a:rPr lang="en-IN" sz="2000" b="1" dirty="0">
                <a:latin typeface="Times New Roman" panose="02020603050405020304" pitchFamily="18" charset="0"/>
                <a:cs typeface="Times New Roman" panose="02020603050405020304" pitchFamily="18" charset="0"/>
              </a:rPr>
              <a:t>Using amalgam carrier and endodontic </a:t>
            </a:r>
            <a:r>
              <a:rPr lang="en-IN" sz="2000" b="1" dirty="0" err="1">
                <a:latin typeface="Times New Roman" panose="02020603050405020304" pitchFamily="18" charset="0"/>
                <a:cs typeface="Times New Roman" panose="02020603050405020304" pitchFamily="18" charset="0"/>
              </a:rPr>
              <a:t>pluggers</a:t>
            </a:r>
            <a:r>
              <a:rPr lang="en-IN" sz="2000" b="1" dirty="0">
                <a:latin typeface="Times New Roman" panose="02020603050405020304" pitchFamily="18" charset="0"/>
                <a:cs typeface="Times New Roman" panose="02020603050405020304" pitchFamily="18" charset="0"/>
              </a:rPr>
              <a:t>.</a:t>
            </a:r>
          </a:p>
          <a:p>
            <a:pPr algn="just"/>
            <a:r>
              <a:rPr lang="en-US" sz="2000" b="1" dirty="0">
                <a:latin typeface="Times New Roman" panose="02020603050405020304" pitchFamily="18" charset="0"/>
                <a:cs typeface="Times New Roman" panose="02020603050405020304" pitchFamily="18" charset="0"/>
              </a:rPr>
              <a:t>3-4 increments of CH is placed with amalgam carries and pushed </a:t>
            </a:r>
            <a:r>
              <a:rPr lang="en-US" sz="2000" b="1" dirty="0" err="1">
                <a:latin typeface="Times New Roman" panose="02020603050405020304" pitchFamily="18" charset="0"/>
                <a:cs typeface="Times New Roman" panose="02020603050405020304" pitchFamily="18" charset="0"/>
              </a:rPr>
              <a:t>apicaly</a:t>
            </a:r>
            <a:r>
              <a:rPr lang="en-US" sz="2000" b="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with a </a:t>
            </a:r>
            <a:r>
              <a:rPr lang="en-IN" sz="2000" b="1" dirty="0" err="1">
                <a:latin typeface="Times New Roman" panose="02020603050405020304" pitchFamily="18" charset="0"/>
                <a:cs typeface="Times New Roman" panose="02020603050405020304" pitchFamily="18" charset="0"/>
              </a:rPr>
              <a:t>plugger</a:t>
            </a:r>
            <a:r>
              <a:rPr lang="en-IN" sz="2000" b="1" dirty="0">
                <a:latin typeface="Times New Roman" panose="02020603050405020304" pitchFamily="18" charset="0"/>
                <a:cs typeface="Times New Roman" panose="02020603050405020304" pitchFamily="18" charset="0"/>
              </a:rPr>
              <a:t>.</a:t>
            </a:r>
          </a:p>
          <a:p>
            <a:pPr algn="just"/>
            <a:endParaRPr lang="en-IN" dirty="0"/>
          </a:p>
        </p:txBody>
      </p:sp>
      <p:pic>
        <p:nvPicPr>
          <p:cNvPr id="3" name="Picture 2"/>
          <p:cNvPicPr>
            <a:picLocks noChangeAspect="1"/>
          </p:cNvPicPr>
          <p:nvPr/>
        </p:nvPicPr>
        <p:blipFill>
          <a:blip r:embed="rId2"/>
          <a:stretch>
            <a:fillRect/>
          </a:stretch>
        </p:blipFill>
        <p:spPr>
          <a:xfrm>
            <a:off x="5360894" y="3792531"/>
            <a:ext cx="3729318" cy="2981494"/>
          </a:xfrm>
          <a:prstGeom prst="rect">
            <a:avLst/>
          </a:prstGeom>
        </p:spPr>
      </p:pic>
      <p:sp>
        <p:nvSpPr>
          <p:cNvPr id="4" name="Rectangle 3"/>
          <p:cNvSpPr/>
          <p:nvPr/>
        </p:nvSpPr>
        <p:spPr>
          <a:xfrm>
            <a:off x="53788" y="4150810"/>
            <a:ext cx="5367298" cy="1754326"/>
          </a:xfrm>
          <a:prstGeom prst="rect">
            <a:avLst/>
          </a:prstGeom>
        </p:spPr>
        <p:txBody>
          <a:bodyPr wrap="square">
            <a:spAutoFit/>
          </a:bodyPr>
          <a:lstStyle/>
          <a:p>
            <a:pPr marL="285750" indent="-285750">
              <a:buFont typeface="Arial" panose="020B0604020202020204" pitchFamily="34" charset="0"/>
              <a:buChar char="•"/>
            </a:pPr>
            <a:r>
              <a:rPr lang="en-US" b="1" dirty="0">
                <a:latin typeface="Times New Roman" panose="02020603050405020304" pitchFamily="18" charset="0"/>
              </a:rPr>
              <a:t>Successive increments is placed with amalgam carrier and pushed </a:t>
            </a:r>
            <a:r>
              <a:rPr lang="en-IN" b="1" dirty="0" err="1">
                <a:latin typeface="Times New Roman" panose="02020603050405020304" pitchFamily="18" charset="0"/>
              </a:rPr>
              <a:t>apicaly</a:t>
            </a:r>
            <a:r>
              <a:rPr lang="en-IN" b="1" dirty="0">
                <a:latin typeface="Times New Roman" panose="02020603050405020304" pitchFamily="18" charset="0"/>
              </a:rPr>
              <a:t> with larger </a:t>
            </a:r>
            <a:r>
              <a:rPr lang="en-IN" b="1" dirty="0" err="1">
                <a:latin typeface="Times New Roman" panose="02020603050405020304" pitchFamily="18" charset="0"/>
              </a:rPr>
              <a:t>plugger</a:t>
            </a:r>
            <a:r>
              <a:rPr lang="en-IN" b="1" dirty="0">
                <a:latin typeface="Times New Roman" panose="02020603050405020304" pitchFamily="18" charset="0"/>
              </a:rPr>
              <a:t>.</a:t>
            </a:r>
          </a:p>
          <a:p>
            <a:endParaRPr lang="en-IN" b="1" dirty="0">
              <a:latin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rPr>
              <a:t>Care should be taken to see that material is in contact with </a:t>
            </a:r>
            <a:r>
              <a:rPr lang="en-US" b="1" dirty="0" err="1">
                <a:latin typeface="Times New Roman" panose="02020603050405020304" pitchFamily="18" charset="0"/>
              </a:rPr>
              <a:t>periapical</a:t>
            </a:r>
            <a:r>
              <a:rPr lang="en-US" b="1" dirty="0">
                <a:latin typeface="Times New Roman" panose="02020603050405020304" pitchFamily="18" charset="0"/>
              </a:rPr>
              <a:t> </a:t>
            </a:r>
            <a:r>
              <a:rPr lang="en-IN" b="1" dirty="0">
                <a:latin typeface="Times New Roman" panose="02020603050405020304" pitchFamily="18" charset="0"/>
              </a:rPr>
              <a:t>tissue.</a:t>
            </a:r>
          </a:p>
          <a:p>
            <a:endParaRPr lang="en-IN" dirty="0"/>
          </a:p>
        </p:txBody>
      </p:sp>
      <p:sp>
        <p:nvSpPr>
          <p:cNvPr id="5" name="Slide Number Placeholder 4">
            <a:extLst>
              <a:ext uri="{FF2B5EF4-FFF2-40B4-BE49-F238E27FC236}">
                <a16:creationId xmlns:a16="http://schemas.microsoft.com/office/drawing/2014/main" id="{E2AE9B29-9B22-41B8-805B-E31E7EAFE051}"/>
              </a:ext>
            </a:extLst>
          </p:cNvPr>
          <p:cNvSpPr>
            <a:spLocks noGrp="1"/>
          </p:cNvSpPr>
          <p:nvPr>
            <p:ph type="sldNum" sz="quarter" idx="12"/>
          </p:nvPr>
        </p:nvSpPr>
        <p:spPr/>
        <p:txBody>
          <a:bodyPr/>
          <a:lstStyle/>
          <a:p>
            <a:fld id="{ECAF5B7B-0C93-41A6-A3A2-8398AEE8472A}" type="slidenum">
              <a:rPr lang="en-IN" smtClean="0"/>
              <a:pPr/>
              <a:t>12</a:t>
            </a:fld>
            <a:endParaRPr lang="en-IN"/>
          </a:p>
        </p:txBody>
      </p:sp>
    </p:spTree>
    <p:extLst>
      <p:ext uri="{BB962C8B-B14F-4D97-AF65-F5344CB8AC3E}">
        <p14:creationId xmlns:p14="http://schemas.microsoft.com/office/powerpoint/2010/main" val="2618724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012" y="574230"/>
            <a:ext cx="7718612" cy="2215991"/>
          </a:xfrm>
          <a:prstGeom prst="rect">
            <a:avLst/>
          </a:prstGeom>
        </p:spPr>
        <p:txBody>
          <a:bodyPr wrap="square">
            <a:spAutoFit/>
          </a:bodyPr>
          <a:lstStyle/>
          <a:p>
            <a:r>
              <a:rPr lang="en-IN" sz="2400" b="1" dirty="0">
                <a:solidFill>
                  <a:srgbClr val="3793AB"/>
                </a:solidFill>
                <a:latin typeface="Times New Roman" panose="02020603050405020304" pitchFamily="18" charset="0"/>
              </a:rPr>
              <a:t>Temporary restoration</a:t>
            </a:r>
          </a:p>
          <a:p>
            <a:endParaRPr lang="en-IN" sz="2400" b="1" dirty="0">
              <a:solidFill>
                <a:srgbClr val="3793AB"/>
              </a:solidFill>
              <a:latin typeface="Times New Roman" panose="02020603050405020304" pitchFamily="18" charset="0"/>
            </a:endParaRPr>
          </a:p>
          <a:p>
            <a:r>
              <a:rPr lang="en-IN" b="1" dirty="0">
                <a:latin typeface="Times New Roman" panose="02020603050405020304" pitchFamily="18" charset="0"/>
              </a:rPr>
              <a:t>ZOE /IRM</a:t>
            </a:r>
          </a:p>
          <a:p>
            <a:endParaRPr lang="en-IN" b="1" dirty="0">
              <a:latin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rPr>
              <a:t>Material is vertically condensed to make 4-5 mm of space in access.</a:t>
            </a:r>
          </a:p>
          <a:p>
            <a:pPr marL="285750" indent="-285750">
              <a:buFont typeface="Arial" panose="020B0604020202020204" pitchFamily="34" charset="0"/>
              <a:buChar char="•"/>
            </a:pPr>
            <a:r>
              <a:rPr lang="en-US" b="1" dirty="0">
                <a:latin typeface="Times New Roman" panose="02020603050405020304" pitchFamily="18" charset="0"/>
              </a:rPr>
              <a:t>Break of </a:t>
            </a:r>
            <a:r>
              <a:rPr lang="en-US" b="1" dirty="0" err="1">
                <a:latin typeface="Times New Roman" panose="02020603050405020304" pitchFamily="18" charset="0"/>
              </a:rPr>
              <a:t>occlusal</a:t>
            </a:r>
            <a:r>
              <a:rPr lang="en-US" b="1" dirty="0">
                <a:latin typeface="Times New Roman" panose="02020603050405020304" pitchFamily="18" charset="0"/>
              </a:rPr>
              <a:t> seal leads to, contamination and dilution of paste, also exposure of healing tissues to microorganisms</a:t>
            </a:r>
            <a:endParaRPr lang="en-IN" b="1" dirty="0"/>
          </a:p>
        </p:txBody>
      </p:sp>
      <p:sp>
        <p:nvSpPr>
          <p:cNvPr id="3" name="Rectangle 2"/>
          <p:cNvSpPr/>
          <p:nvPr/>
        </p:nvSpPr>
        <p:spPr>
          <a:xfrm>
            <a:off x="251013" y="3358224"/>
            <a:ext cx="7637929" cy="2215991"/>
          </a:xfrm>
          <a:prstGeom prst="rect">
            <a:avLst/>
          </a:prstGeom>
        </p:spPr>
        <p:txBody>
          <a:bodyPr wrap="square">
            <a:spAutoFit/>
          </a:bodyPr>
          <a:lstStyle/>
          <a:p>
            <a:r>
              <a:rPr lang="en-IN" sz="2400" b="1" dirty="0">
                <a:solidFill>
                  <a:srgbClr val="3793AB"/>
                </a:solidFill>
                <a:latin typeface="Times New Roman" panose="02020603050405020304" pitchFamily="18" charset="0"/>
              </a:rPr>
              <a:t>Recall</a:t>
            </a:r>
          </a:p>
          <a:p>
            <a:endParaRPr lang="en-IN" sz="2400" b="1" dirty="0">
              <a:latin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Recalled 6 </a:t>
            </a:r>
            <a:r>
              <a:rPr lang="en-US" b="1" dirty="0" err="1">
                <a:latin typeface="Times New Roman" panose="02020603050405020304" pitchFamily="18" charset="0"/>
                <a:cs typeface="Times New Roman" panose="02020603050405020304" pitchFamily="18" charset="0"/>
              </a:rPr>
              <a:t>wks</a:t>
            </a:r>
            <a:r>
              <a:rPr lang="en-US" b="1" dirty="0">
                <a:latin typeface="Times New Roman" panose="02020603050405020304" pitchFamily="18" charset="0"/>
                <a:cs typeface="Times New Roman" panose="02020603050405020304" pitchFamily="18" charset="0"/>
              </a:rPr>
              <a:t> after second replacement, later 2-3 months there after until calcific barrier is formed </a:t>
            </a:r>
            <a:r>
              <a:rPr lang="en-US" b="1" dirty="0" err="1">
                <a:latin typeface="Times New Roman" panose="02020603050405020304" pitchFamily="18" charset="0"/>
                <a:cs typeface="Times New Roman" panose="02020603050405020304" pitchFamily="18" charset="0"/>
              </a:rPr>
              <a:t>radiographically</a:t>
            </a:r>
            <a:r>
              <a:rPr lang="en-US" b="1"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Total time 12 – 18 months.</a:t>
            </a:r>
          </a:p>
          <a:p>
            <a:pPr marL="285750" indent="-285750">
              <a:buFont typeface="Arial" panose="020B0604020202020204" pitchFamily="34" charset="0"/>
              <a:buChar char="•"/>
            </a:pPr>
            <a:r>
              <a:rPr lang="en-IN" b="1" dirty="0">
                <a:latin typeface="Times New Roman" panose="02020603050405020304" pitchFamily="18" charset="0"/>
                <a:cs typeface="Times New Roman" panose="02020603050405020304" pitchFamily="18" charset="0"/>
              </a:rPr>
              <a:t>Subsequent replacement depends upon radiographic examination.</a:t>
            </a: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If any symptoms develop refilling is necessary</a:t>
            </a:r>
            <a:endParaRPr lang="en-IN"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89AC2F2-4B59-4DDF-AE05-30A2EF6E4BF0}"/>
              </a:ext>
            </a:extLst>
          </p:cNvPr>
          <p:cNvSpPr>
            <a:spLocks noGrp="1"/>
          </p:cNvSpPr>
          <p:nvPr>
            <p:ph type="sldNum" sz="quarter" idx="12"/>
          </p:nvPr>
        </p:nvSpPr>
        <p:spPr/>
        <p:txBody>
          <a:bodyPr/>
          <a:lstStyle/>
          <a:p>
            <a:fld id="{ECAF5B7B-0C93-41A6-A3A2-8398AEE8472A}" type="slidenum">
              <a:rPr lang="en-IN" smtClean="0"/>
              <a:pPr/>
              <a:t>13</a:t>
            </a:fld>
            <a:endParaRPr lang="en-IN"/>
          </a:p>
        </p:txBody>
      </p:sp>
    </p:spTree>
    <p:extLst>
      <p:ext uri="{BB962C8B-B14F-4D97-AF65-F5344CB8AC3E}">
        <p14:creationId xmlns:p14="http://schemas.microsoft.com/office/powerpoint/2010/main" val="28959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76" y="739154"/>
            <a:ext cx="8570260" cy="830997"/>
          </a:xfrm>
          <a:prstGeom prst="rect">
            <a:avLst/>
          </a:prstGeom>
        </p:spPr>
        <p:txBody>
          <a:bodyPr wrap="square">
            <a:spAutoFit/>
          </a:bodyPr>
          <a:lstStyle/>
          <a:p>
            <a:pPr algn="r"/>
            <a:r>
              <a:rPr lang="en-US" sz="2400" b="1" dirty="0">
                <a:solidFill>
                  <a:srgbClr val="FF0000"/>
                </a:solidFill>
                <a:latin typeface="Times New Roman" panose="02020603050405020304" pitchFamily="18" charset="0"/>
              </a:rPr>
              <a:t>Mechanism of action of </a:t>
            </a:r>
            <a:r>
              <a:rPr lang="en-US" sz="2400" b="1" dirty="0" err="1">
                <a:solidFill>
                  <a:srgbClr val="FF0000"/>
                </a:solidFill>
                <a:latin typeface="Times New Roman" panose="02020603050405020304" pitchFamily="18" charset="0"/>
              </a:rPr>
              <a:t>Ca</a:t>
            </a:r>
            <a:r>
              <a:rPr lang="en-US" sz="2400" b="1" dirty="0">
                <a:solidFill>
                  <a:srgbClr val="FF0000"/>
                </a:solidFill>
                <a:latin typeface="Times New Roman" panose="02020603050405020304" pitchFamily="18" charset="0"/>
              </a:rPr>
              <a:t>(OH)2 to induce formation of a solid apical barrier</a:t>
            </a:r>
            <a:endParaRPr lang="en-IN" sz="2400" b="1" dirty="0">
              <a:solidFill>
                <a:srgbClr val="FF0000"/>
              </a:solidFill>
            </a:endParaRPr>
          </a:p>
        </p:txBody>
      </p:sp>
      <p:sp>
        <p:nvSpPr>
          <p:cNvPr id="3" name="Rectangle 2"/>
          <p:cNvSpPr/>
          <p:nvPr/>
        </p:nvSpPr>
        <p:spPr>
          <a:xfrm>
            <a:off x="726141" y="2533907"/>
            <a:ext cx="7082118" cy="2554545"/>
          </a:xfrm>
          <a:prstGeom prst="rect">
            <a:avLst/>
          </a:prstGeom>
        </p:spPr>
        <p:txBody>
          <a:bodyPr wrap="square">
            <a:spAutoFit/>
          </a:bodyPr>
          <a:lstStyle/>
          <a:p>
            <a:pPr marL="285750" indent="-285750">
              <a:buFont typeface="Arial" panose="020B0604020202020204" pitchFamily="34" charset="0"/>
              <a:buChar char="•"/>
            </a:pPr>
            <a:r>
              <a:rPr lang="en-US" sz="2000" b="1" dirty="0">
                <a:latin typeface="Times New Roman" panose="02020603050405020304" pitchFamily="18" charset="0"/>
              </a:rPr>
              <a:t>Presence of high </a:t>
            </a:r>
            <a:r>
              <a:rPr lang="en-US" sz="2000" b="1" dirty="0" err="1">
                <a:latin typeface="Times New Roman" panose="02020603050405020304" pitchFamily="18" charset="0"/>
              </a:rPr>
              <a:t>Ca</a:t>
            </a:r>
            <a:r>
              <a:rPr lang="en-US" sz="2000" b="1" dirty="0">
                <a:latin typeface="Times New Roman" panose="02020603050405020304" pitchFamily="18" charset="0"/>
              </a:rPr>
              <a:t> concentrations increases the activity of calcium </a:t>
            </a:r>
            <a:r>
              <a:rPr lang="en-IN" sz="2000" b="1" dirty="0">
                <a:latin typeface="Times New Roman" panose="02020603050405020304" pitchFamily="18" charset="0"/>
              </a:rPr>
              <a:t>dependent pyrophosphate</a:t>
            </a:r>
          </a:p>
          <a:p>
            <a:pPr marL="285750" indent="-285750">
              <a:buFont typeface="Arial" panose="020B0604020202020204" pitchFamily="34" charset="0"/>
              <a:buChar char="•"/>
            </a:pPr>
            <a:endParaRPr lang="en-IN" sz="2000" b="1" dirty="0">
              <a:latin typeface="Times New Roman" panose="02020603050405020304" pitchFamily="18" charset="0"/>
            </a:endParaRPr>
          </a:p>
          <a:p>
            <a:pPr marL="285750" indent="-285750">
              <a:buFont typeface="Arial" panose="020B0604020202020204" pitchFamily="34" charset="0"/>
              <a:buChar char="•"/>
            </a:pPr>
            <a:r>
              <a:rPr lang="en-US" sz="2000" b="1" dirty="0">
                <a:latin typeface="Times New Roman" panose="02020603050405020304" pitchFamily="18" charset="0"/>
              </a:rPr>
              <a:t>Direct effect on the apical and </a:t>
            </a:r>
            <a:r>
              <a:rPr lang="en-US" sz="2000" b="1" dirty="0" err="1">
                <a:latin typeface="Times New Roman" panose="02020603050405020304" pitchFamily="18" charset="0"/>
              </a:rPr>
              <a:t>periapical</a:t>
            </a:r>
            <a:r>
              <a:rPr lang="en-US" sz="2000" b="1" dirty="0">
                <a:latin typeface="Times New Roman" panose="02020603050405020304" pitchFamily="18" charset="0"/>
              </a:rPr>
              <a:t> soft tissue</a:t>
            </a:r>
          </a:p>
          <a:p>
            <a:pPr marL="285750" indent="-285750">
              <a:buFont typeface="Arial" panose="020B0604020202020204" pitchFamily="34" charset="0"/>
              <a:buChar char="•"/>
            </a:pPr>
            <a:endParaRPr lang="en-US" sz="2000" b="1" dirty="0">
              <a:latin typeface="Times New Roman" panose="02020603050405020304" pitchFamily="18" charset="0"/>
            </a:endParaRPr>
          </a:p>
          <a:p>
            <a:pPr marL="285750" indent="-285750">
              <a:buFont typeface="Arial" panose="020B0604020202020204" pitchFamily="34" charset="0"/>
              <a:buChar char="•"/>
            </a:pPr>
            <a:r>
              <a:rPr lang="en-US" sz="2000" b="1" dirty="0">
                <a:latin typeface="Times New Roman" panose="02020603050405020304" pitchFamily="18" charset="0"/>
              </a:rPr>
              <a:t>High pH will activate alkaline phosphatase</a:t>
            </a:r>
          </a:p>
          <a:p>
            <a:pPr marL="285750" indent="-285750">
              <a:buFont typeface="Arial" panose="020B0604020202020204" pitchFamily="34" charset="0"/>
              <a:buChar char="•"/>
            </a:pPr>
            <a:endParaRPr lang="en-US" sz="2000" b="1" dirty="0">
              <a:latin typeface="Times New Roman" panose="02020603050405020304" pitchFamily="18" charset="0"/>
            </a:endParaRPr>
          </a:p>
          <a:p>
            <a:pPr marL="285750" indent="-285750">
              <a:buFont typeface="Arial" panose="020B0604020202020204" pitchFamily="34" charset="0"/>
              <a:buChar char="•"/>
            </a:pPr>
            <a:r>
              <a:rPr lang="en-IN" sz="2000" b="1" dirty="0">
                <a:latin typeface="Times New Roman" panose="02020603050405020304" pitchFamily="18" charset="0"/>
              </a:rPr>
              <a:t>Antibacterial activity</a:t>
            </a:r>
            <a:endParaRPr lang="en-IN" sz="2000" b="1" dirty="0"/>
          </a:p>
        </p:txBody>
      </p:sp>
      <p:sp>
        <p:nvSpPr>
          <p:cNvPr id="4" name="Slide Number Placeholder 3">
            <a:extLst>
              <a:ext uri="{FF2B5EF4-FFF2-40B4-BE49-F238E27FC236}">
                <a16:creationId xmlns:a16="http://schemas.microsoft.com/office/drawing/2014/main" id="{8A8665C3-6AB1-4928-909D-449592BE8A49}"/>
              </a:ext>
            </a:extLst>
          </p:cNvPr>
          <p:cNvSpPr>
            <a:spLocks noGrp="1"/>
          </p:cNvSpPr>
          <p:nvPr>
            <p:ph type="sldNum" sz="quarter" idx="12"/>
          </p:nvPr>
        </p:nvSpPr>
        <p:spPr/>
        <p:txBody>
          <a:bodyPr/>
          <a:lstStyle/>
          <a:p>
            <a:fld id="{ECAF5B7B-0C93-41A6-A3A2-8398AEE8472A}" type="slidenum">
              <a:rPr lang="en-IN" smtClean="0"/>
              <a:pPr/>
              <a:t>14</a:t>
            </a:fld>
            <a:endParaRPr lang="en-IN"/>
          </a:p>
        </p:txBody>
      </p:sp>
    </p:spTree>
    <p:extLst>
      <p:ext uri="{BB962C8B-B14F-4D97-AF65-F5344CB8AC3E}">
        <p14:creationId xmlns:p14="http://schemas.microsoft.com/office/powerpoint/2010/main" val="752043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94" y="1030087"/>
            <a:ext cx="8722658" cy="3970318"/>
          </a:xfrm>
          <a:prstGeom prst="rect">
            <a:avLst/>
          </a:prstGeom>
        </p:spPr>
        <p:txBody>
          <a:bodyPr wrap="square">
            <a:spAutoFit/>
          </a:bodyPr>
          <a:lstStyle/>
          <a:p>
            <a:pPr algn="just"/>
            <a:r>
              <a:rPr lang="en-US" sz="2400" b="1" dirty="0">
                <a:solidFill>
                  <a:srgbClr val="FF0000"/>
                </a:solidFill>
                <a:latin typeface="Times New Roman" panose="02020603050405020304" pitchFamily="18" charset="0"/>
              </a:rPr>
              <a:t>Nature and source of cells participating in </a:t>
            </a:r>
            <a:r>
              <a:rPr lang="en-IN" sz="2400" b="1" dirty="0">
                <a:solidFill>
                  <a:srgbClr val="FF0000"/>
                </a:solidFill>
                <a:latin typeface="Times New Roman" panose="02020603050405020304" pitchFamily="18" charset="0"/>
              </a:rPr>
              <a:t>Apexification process</a:t>
            </a:r>
            <a:r>
              <a:rPr lang="en-IN" sz="2400" b="1" dirty="0">
                <a:latin typeface="Times New Roman" panose="02020603050405020304" pitchFamily="18" charset="0"/>
              </a:rPr>
              <a:t>.</a:t>
            </a:r>
          </a:p>
          <a:p>
            <a:pPr algn="just"/>
            <a:endParaRPr lang="en-IN" sz="2400" b="1" dirty="0">
              <a:latin typeface="Times New Roman" panose="02020603050405020304" pitchFamily="18" charset="0"/>
            </a:endParaRPr>
          </a:p>
          <a:p>
            <a:pPr algn="just"/>
            <a:endParaRPr lang="en-IN" sz="2400" b="1" dirty="0">
              <a:latin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Mesenchymal / pluripotent cells in the </a:t>
            </a:r>
            <a:r>
              <a:rPr lang="en-US" sz="2000" dirty="0" err="1">
                <a:latin typeface="Times New Roman" panose="02020603050405020304" pitchFamily="18" charset="0"/>
                <a:cs typeface="Times New Roman" panose="02020603050405020304" pitchFamily="18" charset="0"/>
              </a:rPr>
              <a:t>periapical</a:t>
            </a:r>
            <a:r>
              <a:rPr lang="en-US" sz="2000" dirty="0">
                <a:latin typeface="Times New Roman" panose="02020603050405020304" pitchFamily="18" charset="0"/>
                <a:cs typeface="Times New Roman" panose="02020603050405020304" pitchFamily="18" charset="0"/>
              </a:rPr>
              <a:t> region</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Cells of dental sac</a:t>
            </a:r>
          </a:p>
          <a:p>
            <a:pPr marL="285750" indent="-285750">
              <a:buFont typeface="Arial" panose="020B0604020202020204" pitchFamily="34" charset="0"/>
              <a:buChar char="•"/>
            </a:pPr>
            <a:endParaRPr lang="en-IN"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Odontogenic</a:t>
            </a:r>
            <a:r>
              <a:rPr lang="en-US" sz="2000" dirty="0">
                <a:latin typeface="Times New Roman" panose="02020603050405020304" pitchFamily="18" charset="0"/>
                <a:cs typeface="Times New Roman" panose="02020603050405020304" pitchFamily="18" charset="0"/>
              </a:rPr>
              <a:t> activity of residual pulp cells</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Connective tissue cells- </a:t>
            </a:r>
            <a:r>
              <a:rPr lang="en-US" sz="2000" dirty="0" err="1">
                <a:latin typeface="Times New Roman" panose="02020603050405020304" pitchFamily="18" charset="0"/>
                <a:cs typeface="Times New Roman" panose="02020603050405020304" pitchFamily="18" charset="0"/>
              </a:rPr>
              <a:t>mesenchymal</a:t>
            </a:r>
            <a:r>
              <a:rPr lang="en-US" sz="2000" dirty="0">
                <a:latin typeface="Times New Roman" panose="02020603050405020304" pitchFamily="18" charset="0"/>
                <a:cs typeface="Times New Roman" panose="02020603050405020304" pitchFamily="18" charset="0"/>
              </a:rPr>
              <a:t> /fibroblastic cells</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Pluripotent cells –bone tissue</a:t>
            </a:r>
          </a:p>
        </p:txBody>
      </p:sp>
      <p:sp>
        <p:nvSpPr>
          <p:cNvPr id="3" name="Slide Number Placeholder 2">
            <a:extLst>
              <a:ext uri="{FF2B5EF4-FFF2-40B4-BE49-F238E27FC236}">
                <a16:creationId xmlns:a16="http://schemas.microsoft.com/office/drawing/2014/main" id="{2E54287E-AD3C-418B-A4A5-86F8DF42E129}"/>
              </a:ext>
            </a:extLst>
          </p:cNvPr>
          <p:cNvSpPr>
            <a:spLocks noGrp="1"/>
          </p:cNvSpPr>
          <p:nvPr>
            <p:ph type="sldNum" sz="quarter" idx="12"/>
          </p:nvPr>
        </p:nvSpPr>
        <p:spPr/>
        <p:txBody>
          <a:bodyPr/>
          <a:lstStyle/>
          <a:p>
            <a:fld id="{ECAF5B7B-0C93-41A6-A3A2-8398AEE8472A}" type="slidenum">
              <a:rPr lang="en-IN" smtClean="0"/>
              <a:pPr/>
              <a:t>15</a:t>
            </a:fld>
            <a:endParaRPr lang="en-IN"/>
          </a:p>
        </p:txBody>
      </p:sp>
    </p:spTree>
    <p:extLst>
      <p:ext uri="{BB962C8B-B14F-4D97-AF65-F5344CB8AC3E}">
        <p14:creationId xmlns:p14="http://schemas.microsoft.com/office/powerpoint/2010/main" val="1030774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362" y="732327"/>
            <a:ext cx="8480614" cy="4893647"/>
          </a:xfrm>
          <a:prstGeom prst="rect">
            <a:avLst/>
          </a:prstGeom>
        </p:spPr>
        <p:txBody>
          <a:bodyPr wrap="square">
            <a:spAutoFit/>
          </a:bodyPr>
          <a:lstStyle/>
          <a:p>
            <a:pPr algn="ctr"/>
            <a:r>
              <a:rPr lang="en-US" sz="2400" b="1" dirty="0">
                <a:solidFill>
                  <a:srgbClr val="FF0000"/>
                </a:solidFill>
                <a:latin typeface="Times New Roman" panose="02020603050405020304" pitchFamily="18" charset="0"/>
              </a:rPr>
              <a:t>Five outcomes of apexification procedure (weine):</a:t>
            </a:r>
          </a:p>
          <a:p>
            <a:pPr algn="ctr"/>
            <a:endParaRPr lang="en-US" sz="2400" b="1" dirty="0">
              <a:solidFill>
                <a:srgbClr val="FF0000"/>
              </a:solidFill>
              <a:latin typeface="Times New Roman" panose="02020603050405020304" pitchFamily="18" charset="0"/>
            </a:endParaRPr>
          </a:p>
          <a:p>
            <a:endParaRPr lang="en-US" sz="2400" b="1" dirty="0">
              <a:solidFill>
                <a:srgbClr val="FF0000"/>
              </a:solidFill>
              <a:latin typeface="Times New Roman" panose="02020603050405020304" pitchFamily="18" charset="0"/>
            </a:endParaRPr>
          </a:p>
          <a:p>
            <a:pPr marL="342900" indent="-342900">
              <a:buAutoNum type="arabicPeriod"/>
            </a:pPr>
            <a:r>
              <a:rPr lang="en-US" sz="2000" b="1" dirty="0">
                <a:latin typeface="Times New Roman" panose="02020603050405020304" pitchFamily="18" charset="0"/>
              </a:rPr>
              <a:t>No radiographic change is apparent; but if instrument is inserted, a blockage at the apex is encountered.</a:t>
            </a:r>
          </a:p>
          <a:p>
            <a:pPr marL="342900" indent="-342900">
              <a:buAutoNum type="arabicPeriod"/>
            </a:pPr>
            <a:endParaRPr lang="en-US" sz="2000" b="1" dirty="0">
              <a:latin typeface="Times New Roman" panose="02020603050405020304" pitchFamily="18" charset="0"/>
            </a:endParaRPr>
          </a:p>
          <a:p>
            <a:r>
              <a:rPr lang="en-US" sz="2000" b="1" dirty="0">
                <a:latin typeface="Times New Roman" panose="02020603050405020304" pitchFamily="18" charset="0"/>
              </a:rPr>
              <a:t>2. Radiographic evidence of calcified material is seen at or </a:t>
            </a:r>
            <a:r>
              <a:rPr lang="en-IN" sz="2000" b="1" dirty="0">
                <a:latin typeface="Times New Roman" panose="02020603050405020304" pitchFamily="18" charset="0"/>
              </a:rPr>
              <a:t>near the apex.</a:t>
            </a:r>
          </a:p>
          <a:p>
            <a:endParaRPr lang="en-IN" sz="2000" b="1" dirty="0">
              <a:latin typeface="Times New Roman" panose="02020603050405020304" pitchFamily="18" charset="0"/>
            </a:endParaRPr>
          </a:p>
          <a:p>
            <a:r>
              <a:rPr lang="en-US" sz="2000" b="1" dirty="0">
                <a:latin typeface="Times New Roman" panose="02020603050405020304" pitchFamily="18" charset="0"/>
              </a:rPr>
              <a:t>3. Apex closes without any change in canal space.</a:t>
            </a:r>
          </a:p>
          <a:p>
            <a:endParaRPr lang="en-US" sz="2000" b="1" dirty="0">
              <a:latin typeface="Times New Roman" panose="02020603050405020304" pitchFamily="18" charset="0"/>
            </a:endParaRPr>
          </a:p>
          <a:p>
            <a:r>
              <a:rPr lang="en-US" sz="2000" b="1" dirty="0">
                <a:latin typeface="Times New Roman" panose="02020603050405020304" pitchFamily="18" charset="0"/>
              </a:rPr>
              <a:t>4. Apex continues to develop with closure of the canal apace.</a:t>
            </a:r>
          </a:p>
          <a:p>
            <a:endParaRPr lang="en-US" sz="2000" b="1" dirty="0">
              <a:latin typeface="Times New Roman" panose="02020603050405020304" pitchFamily="18" charset="0"/>
            </a:endParaRPr>
          </a:p>
          <a:p>
            <a:r>
              <a:rPr lang="en-US" sz="2000" b="1" dirty="0">
                <a:latin typeface="Times New Roman" panose="02020603050405020304" pitchFamily="18" charset="0"/>
              </a:rPr>
              <a:t>5. No radiographic evidence of change is seen, and clinical symptom and/or development of or the increase in size of </a:t>
            </a:r>
            <a:r>
              <a:rPr lang="en-US" sz="2000" b="1" dirty="0" err="1">
                <a:latin typeface="Times New Roman" panose="02020603050405020304" pitchFamily="18" charset="0"/>
              </a:rPr>
              <a:t>periapical</a:t>
            </a:r>
            <a:r>
              <a:rPr lang="en-US" sz="2000" b="1" dirty="0">
                <a:latin typeface="Times New Roman" panose="02020603050405020304" pitchFamily="18" charset="0"/>
              </a:rPr>
              <a:t> lesion occurs. This would need either retreatment </a:t>
            </a:r>
            <a:r>
              <a:rPr lang="en-IN" sz="2000" b="1" dirty="0">
                <a:latin typeface="Times New Roman" panose="02020603050405020304" pitchFamily="18" charset="0"/>
              </a:rPr>
              <a:t>with CaOH2 or surgery.</a:t>
            </a:r>
            <a:endParaRPr lang="en-IN" sz="2000" b="1" dirty="0"/>
          </a:p>
        </p:txBody>
      </p:sp>
      <p:sp>
        <p:nvSpPr>
          <p:cNvPr id="3" name="Slide Number Placeholder 2">
            <a:extLst>
              <a:ext uri="{FF2B5EF4-FFF2-40B4-BE49-F238E27FC236}">
                <a16:creationId xmlns:a16="http://schemas.microsoft.com/office/drawing/2014/main" id="{4E2199E2-3A19-4198-9B66-96E763535A2D}"/>
              </a:ext>
            </a:extLst>
          </p:cNvPr>
          <p:cNvSpPr>
            <a:spLocks noGrp="1"/>
          </p:cNvSpPr>
          <p:nvPr>
            <p:ph type="sldNum" sz="quarter" idx="12"/>
          </p:nvPr>
        </p:nvSpPr>
        <p:spPr/>
        <p:txBody>
          <a:bodyPr/>
          <a:lstStyle/>
          <a:p>
            <a:fld id="{ECAF5B7B-0C93-41A6-A3A2-8398AEE8472A}" type="slidenum">
              <a:rPr lang="en-IN" smtClean="0"/>
              <a:pPr/>
              <a:t>16</a:t>
            </a:fld>
            <a:endParaRPr lang="en-IN"/>
          </a:p>
        </p:txBody>
      </p:sp>
    </p:spTree>
    <p:extLst>
      <p:ext uri="{BB962C8B-B14F-4D97-AF65-F5344CB8AC3E}">
        <p14:creationId xmlns:p14="http://schemas.microsoft.com/office/powerpoint/2010/main" val="975022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51" y="804046"/>
            <a:ext cx="8767485" cy="4585871"/>
          </a:xfrm>
          <a:prstGeom prst="rect">
            <a:avLst/>
          </a:prstGeom>
        </p:spPr>
        <p:txBody>
          <a:bodyPr wrap="square">
            <a:spAutoFit/>
          </a:bodyPr>
          <a:lstStyle/>
          <a:p>
            <a:pPr algn="ctr"/>
            <a:r>
              <a:rPr lang="en-IN" sz="2400" b="1" dirty="0">
                <a:solidFill>
                  <a:srgbClr val="3793AB"/>
                </a:solidFill>
                <a:latin typeface="Times New Roman" panose="02020603050405020304" pitchFamily="18" charset="0"/>
              </a:rPr>
              <a:t>MTA ( Mineral trioxide aggregate)</a:t>
            </a:r>
          </a:p>
          <a:p>
            <a:pPr algn="ctr"/>
            <a:endParaRPr lang="en-IN" sz="2400" b="1" dirty="0">
              <a:solidFill>
                <a:srgbClr val="3793AB"/>
              </a:solidFill>
              <a:latin typeface="Times New Roman" panose="02020603050405020304" pitchFamily="18" charset="0"/>
            </a:endParaRPr>
          </a:p>
          <a:p>
            <a:pPr algn="ctr"/>
            <a:endParaRPr lang="en-IN" sz="2400" b="1" dirty="0">
              <a:solidFill>
                <a:srgbClr val="3793AB"/>
              </a:solidFill>
              <a:latin typeface="Times New Roman" panose="02020603050405020304" pitchFamily="18" charset="0"/>
            </a:endParaRPr>
          </a:p>
          <a:p>
            <a:pPr marL="285750" indent="-285750">
              <a:buFont typeface="Arial" panose="020B0604020202020204" pitchFamily="34" charset="0"/>
              <a:buChar char="•"/>
            </a:pPr>
            <a:r>
              <a:rPr lang="en-US" sz="2000" b="1" dirty="0">
                <a:latin typeface="Times New Roman" panose="02020603050405020304" pitchFamily="18" charset="0"/>
              </a:rPr>
              <a:t>Mineral trioxide aggregate (MTA) was first developed by Torabinejad and members at the Loma Linda </a:t>
            </a:r>
            <a:r>
              <a:rPr lang="en-IN" sz="2000" b="1" dirty="0">
                <a:latin typeface="Times New Roman" panose="02020603050405020304" pitchFamily="18" charset="0"/>
              </a:rPr>
              <a:t>University, California, USA</a:t>
            </a:r>
          </a:p>
          <a:p>
            <a:pPr marL="285750" indent="-285750">
              <a:buFont typeface="Arial" panose="020B0604020202020204" pitchFamily="34" charset="0"/>
              <a:buChar char="•"/>
            </a:pPr>
            <a:endParaRPr lang="en-IN" sz="2000" b="1" dirty="0">
              <a:latin typeface="Times New Roman" panose="02020603050405020304" pitchFamily="18" charset="0"/>
            </a:endParaRPr>
          </a:p>
          <a:p>
            <a:pPr marL="285750" indent="-285750">
              <a:buFont typeface="Arial" panose="020B0604020202020204" pitchFamily="34" charset="0"/>
              <a:buChar char="•"/>
            </a:pPr>
            <a:r>
              <a:rPr lang="en-US" sz="2000" b="1" dirty="0">
                <a:latin typeface="Times New Roman" panose="02020603050405020304" pitchFamily="18" charset="0"/>
              </a:rPr>
              <a:t>Initially it was used as a root-end filling material in </a:t>
            </a:r>
            <a:r>
              <a:rPr lang="en-IN" sz="2000" b="1" dirty="0">
                <a:latin typeface="Times New Roman" panose="02020603050405020304" pitchFamily="18" charset="0"/>
              </a:rPr>
              <a:t>endodontic treatment</a:t>
            </a:r>
          </a:p>
          <a:p>
            <a:pPr marL="285750" indent="-285750">
              <a:buFont typeface="Arial" panose="020B0604020202020204" pitchFamily="34" charset="0"/>
              <a:buChar char="•"/>
            </a:pPr>
            <a:endParaRPr lang="en-IN" sz="2000" b="1" dirty="0">
              <a:latin typeface="Times New Roman" panose="02020603050405020304" pitchFamily="18" charset="0"/>
            </a:endParaRPr>
          </a:p>
          <a:p>
            <a:pPr marL="285750" indent="-285750">
              <a:buFont typeface="Arial" panose="020B0604020202020204" pitchFamily="34" charset="0"/>
              <a:buChar char="•"/>
            </a:pPr>
            <a:r>
              <a:rPr lang="en-US" sz="2000" b="1" dirty="0">
                <a:latin typeface="Times New Roman" panose="02020603050405020304" pitchFamily="18" charset="0"/>
              </a:rPr>
              <a:t>It is a mixture of </a:t>
            </a:r>
            <a:r>
              <a:rPr lang="en-US" sz="2000" b="1" dirty="0" err="1">
                <a:latin typeface="Times New Roman" panose="02020603050405020304" pitchFamily="18" charset="0"/>
              </a:rPr>
              <a:t>dicalcium</a:t>
            </a:r>
            <a:r>
              <a:rPr lang="en-US" sz="2000" b="1" dirty="0">
                <a:latin typeface="Times New Roman" panose="02020603050405020304" pitchFamily="18" charset="0"/>
              </a:rPr>
              <a:t> silicate, </a:t>
            </a:r>
            <a:r>
              <a:rPr lang="en-US" sz="2000" b="1" dirty="0" err="1">
                <a:latin typeface="Times New Roman" panose="02020603050405020304" pitchFamily="18" charset="0"/>
              </a:rPr>
              <a:t>tricalcium</a:t>
            </a:r>
            <a:r>
              <a:rPr lang="en-US" sz="2000" b="1" dirty="0">
                <a:latin typeface="Times New Roman" panose="02020603050405020304" pitchFamily="18" charset="0"/>
              </a:rPr>
              <a:t> silicate, </a:t>
            </a:r>
            <a:r>
              <a:rPr lang="pt-BR" sz="2000" b="1" dirty="0">
                <a:latin typeface="Times New Roman" panose="02020603050405020304" pitchFamily="18" charset="0"/>
              </a:rPr>
              <a:t>tricalcium aluminate, gypsum, tetracalcium aluminoferrite </a:t>
            </a:r>
            <a:r>
              <a:rPr lang="en-IN" sz="2000" b="1" dirty="0">
                <a:latin typeface="Times New Roman" panose="02020603050405020304" pitchFamily="18" charset="0"/>
              </a:rPr>
              <a:t>and bismuth oxide</a:t>
            </a:r>
          </a:p>
          <a:p>
            <a:pPr marL="285750" indent="-285750">
              <a:buFont typeface="Arial" panose="020B0604020202020204" pitchFamily="34" charset="0"/>
              <a:buChar char="•"/>
            </a:pPr>
            <a:endParaRPr lang="en-IN" sz="2000" b="1" dirty="0">
              <a:latin typeface="Times New Roman" panose="02020603050405020304" pitchFamily="18" charset="0"/>
            </a:endParaRPr>
          </a:p>
          <a:p>
            <a:pPr marL="285750" indent="-285750">
              <a:buFont typeface="Arial" panose="020B0604020202020204" pitchFamily="34" charset="0"/>
              <a:buChar char="•"/>
            </a:pPr>
            <a:r>
              <a:rPr lang="en-US" sz="2000" b="1" dirty="0">
                <a:latin typeface="Times New Roman" panose="02020603050405020304" pitchFamily="18" charset="0"/>
              </a:rPr>
              <a:t>The addition of bismuth powder makes it radio opaque</a:t>
            </a:r>
          </a:p>
          <a:p>
            <a:pPr marL="285750" indent="-285750">
              <a:buFont typeface="Arial" panose="020B0604020202020204" pitchFamily="34" charset="0"/>
              <a:buChar char="•"/>
            </a:pPr>
            <a:endParaRPr lang="en-US" sz="2000" b="1" dirty="0">
              <a:latin typeface="Times New Roman" panose="02020603050405020304" pitchFamily="18" charset="0"/>
            </a:endParaRPr>
          </a:p>
          <a:p>
            <a:pPr marL="285750" indent="-285750">
              <a:buFont typeface="Arial" panose="020B0604020202020204" pitchFamily="34" charset="0"/>
              <a:buChar char="•"/>
            </a:pPr>
            <a:r>
              <a:rPr lang="en-US" sz="2000" b="1" dirty="0">
                <a:latin typeface="Times New Roman" panose="02020603050405020304" pitchFamily="18" charset="0"/>
              </a:rPr>
              <a:t>Original grey and a newer white</a:t>
            </a:r>
            <a:endParaRPr lang="en-IN"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5860" y="3845860"/>
            <a:ext cx="3012141" cy="3012141"/>
          </a:xfrm>
          <a:prstGeom prst="rect">
            <a:avLst/>
          </a:prstGeom>
        </p:spPr>
      </p:pic>
      <p:sp>
        <p:nvSpPr>
          <p:cNvPr id="4" name="Slide Number Placeholder 3">
            <a:extLst>
              <a:ext uri="{FF2B5EF4-FFF2-40B4-BE49-F238E27FC236}">
                <a16:creationId xmlns:a16="http://schemas.microsoft.com/office/drawing/2014/main" id="{B6578FF0-218E-4372-9417-15F694EA6842}"/>
              </a:ext>
            </a:extLst>
          </p:cNvPr>
          <p:cNvSpPr>
            <a:spLocks noGrp="1"/>
          </p:cNvSpPr>
          <p:nvPr>
            <p:ph type="sldNum" sz="quarter" idx="12"/>
          </p:nvPr>
        </p:nvSpPr>
        <p:spPr/>
        <p:txBody>
          <a:bodyPr/>
          <a:lstStyle/>
          <a:p>
            <a:fld id="{ECAF5B7B-0C93-41A6-A3A2-8398AEE8472A}" type="slidenum">
              <a:rPr lang="en-IN" smtClean="0"/>
              <a:pPr/>
              <a:t>17</a:t>
            </a:fld>
            <a:endParaRPr lang="en-IN"/>
          </a:p>
        </p:txBody>
      </p:sp>
    </p:spTree>
    <p:extLst>
      <p:ext uri="{BB962C8B-B14F-4D97-AF65-F5344CB8AC3E}">
        <p14:creationId xmlns:p14="http://schemas.microsoft.com/office/powerpoint/2010/main" val="4231023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BFA2A5-629A-02F2-3CC4-B210D0076FD4}"/>
              </a:ext>
            </a:extLst>
          </p:cNvPr>
          <p:cNvSpPr>
            <a:spLocks noGrp="1"/>
          </p:cNvSpPr>
          <p:nvPr>
            <p:ph type="title"/>
          </p:nvPr>
        </p:nvSpPr>
        <p:spPr/>
        <p:txBody>
          <a:bodyPr>
            <a:normAutofit/>
          </a:bodyPr>
          <a:lstStyle/>
          <a:p>
            <a:r>
              <a:rPr lang="en-IN" sz="3600" dirty="0"/>
              <a:t>QUESTION &amp; ANSWERS</a:t>
            </a:r>
          </a:p>
        </p:txBody>
      </p:sp>
      <p:sp>
        <p:nvSpPr>
          <p:cNvPr id="4" name="Content Placeholder 3">
            <a:extLst>
              <a:ext uri="{FF2B5EF4-FFF2-40B4-BE49-F238E27FC236}">
                <a16:creationId xmlns:a16="http://schemas.microsoft.com/office/drawing/2014/main" id="{BDACDA78-5B7C-D9DF-3487-37F05DE88DCF}"/>
              </a:ext>
            </a:extLst>
          </p:cNvPr>
          <p:cNvSpPr>
            <a:spLocks noGrp="1"/>
          </p:cNvSpPr>
          <p:nvPr>
            <p:ph idx="1"/>
          </p:nvPr>
        </p:nvSpPr>
        <p:spPr/>
        <p:txBody>
          <a:bodyPr>
            <a:normAutofit/>
          </a:bodyPr>
          <a:lstStyle/>
          <a:p>
            <a:pPr marL="514350" indent="-514350">
              <a:buFont typeface="+mj-lt"/>
              <a:buAutoNum type="arabicPeriod"/>
            </a:pPr>
            <a:r>
              <a:rPr lang="en-IN" sz="2400" dirty="0"/>
              <a:t>WRITE A NOTE ON APEXIFICATION?</a:t>
            </a:r>
          </a:p>
          <a:p>
            <a:pPr marL="514350" indent="-514350">
              <a:buFont typeface="+mj-lt"/>
              <a:buAutoNum type="arabicPeriod"/>
            </a:pPr>
            <a:r>
              <a:rPr lang="en-IN" sz="2400" dirty="0"/>
              <a:t>WRITE A NOTE ON APEXOGENESIS</a:t>
            </a:r>
          </a:p>
        </p:txBody>
      </p:sp>
      <p:sp>
        <p:nvSpPr>
          <p:cNvPr id="2" name="Slide Number Placeholder 1">
            <a:extLst>
              <a:ext uri="{FF2B5EF4-FFF2-40B4-BE49-F238E27FC236}">
                <a16:creationId xmlns:a16="http://schemas.microsoft.com/office/drawing/2014/main" id="{2680F712-0C4B-C5A5-18BE-FECC9B7F65F5}"/>
              </a:ext>
            </a:extLst>
          </p:cNvPr>
          <p:cNvSpPr>
            <a:spLocks noGrp="1"/>
          </p:cNvSpPr>
          <p:nvPr>
            <p:ph type="sldNum" sz="quarter" idx="12"/>
          </p:nvPr>
        </p:nvSpPr>
        <p:spPr/>
        <p:txBody>
          <a:bodyPr/>
          <a:lstStyle/>
          <a:p>
            <a:fld id="{ECAF5B7B-0C93-41A6-A3A2-8398AEE8472A}" type="slidenum">
              <a:rPr lang="en-IN" smtClean="0"/>
              <a:pPr/>
              <a:t>18</a:t>
            </a:fld>
            <a:endParaRPr lang="en-IN"/>
          </a:p>
        </p:txBody>
      </p:sp>
    </p:spTree>
    <p:extLst>
      <p:ext uri="{BB962C8B-B14F-4D97-AF65-F5344CB8AC3E}">
        <p14:creationId xmlns:p14="http://schemas.microsoft.com/office/powerpoint/2010/main" val="2662789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15A6A1-ECB4-B0C5-E790-32D08A43EEFF}"/>
              </a:ext>
            </a:extLst>
          </p:cNvPr>
          <p:cNvSpPr>
            <a:spLocks noGrp="1"/>
          </p:cNvSpPr>
          <p:nvPr>
            <p:ph type="sldNum" sz="quarter" idx="12"/>
          </p:nvPr>
        </p:nvSpPr>
        <p:spPr/>
        <p:txBody>
          <a:bodyPr/>
          <a:lstStyle/>
          <a:p>
            <a:fld id="{ECAF5B7B-0C93-41A6-A3A2-8398AEE8472A}" type="slidenum">
              <a:rPr lang="en-IN" smtClean="0"/>
              <a:pPr/>
              <a:t>19</a:t>
            </a:fld>
            <a:endParaRPr lang="en-IN"/>
          </a:p>
        </p:txBody>
      </p:sp>
      <p:sp>
        <p:nvSpPr>
          <p:cNvPr id="4" name="TextBox 3">
            <a:extLst>
              <a:ext uri="{FF2B5EF4-FFF2-40B4-BE49-F238E27FC236}">
                <a16:creationId xmlns:a16="http://schemas.microsoft.com/office/drawing/2014/main" id="{F8E58BFF-7CF7-86FC-0A26-5F0DF21BCDB0}"/>
              </a:ext>
            </a:extLst>
          </p:cNvPr>
          <p:cNvSpPr txBox="1"/>
          <p:nvPr/>
        </p:nvSpPr>
        <p:spPr>
          <a:xfrm>
            <a:off x="3328826" y="2445249"/>
            <a:ext cx="2712377" cy="1569660"/>
          </a:xfrm>
          <a:prstGeom prst="rect">
            <a:avLst/>
          </a:prstGeom>
          <a:noFill/>
        </p:spPr>
        <p:txBody>
          <a:bodyPr wrap="square" rtlCol="0">
            <a:spAutoFit/>
          </a:bodyPr>
          <a:lstStyle/>
          <a:p>
            <a:r>
              <a:rPr lang="en-IN" sz="4800" dirty="0">
                <a:latin typeface="Algerian" panose="04020705040A02060702" pitchFamily="82" charset="0"/>
              </a:rPr>
              <a:t>THANK YOU!</a:t>
            </a:r>
          </a:p>
        </p:txBody>
      </p:sp>
    </p:spTree>
    <p:extLst>
      <p:ext uri="{BB962C8B-B14F-4D97-AF65-F5344CB8AC3E}">
        <p14:creationId xmlns:p14="http://schemas.microsoft.com/office/powerpoint/2010/main" val="1414012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AD3FB3-E99B-2A57-3197-A47BDEA5053B}"/>
              </a:ext>
            </a:extLst>
          </p:cNvPr>
          <p:cNvSpPr>
            <a:spLocks noGrp="1"/>
          </p:cNvSpPr>
          <p:nvPr>
            <p:ph type="title"/>
          </p:nvPr>
        </p:nvSpPr>
        <p:spPr>
          <a:xfrm>
            <a:off x="2514601" y="1443038"/>
            <a:ext cx="5208985" cy="620316"/>
          </a:xfrm>
        </p:spPr>
        <p:txBody>
          <a:bodyPr>
            <a:normAutofit fontScale="90000"/>
          </a:bodyPr>
          <a:lstStyle/>
          <a:p>
            <a:pPr>
              <a:defRPr/>
            </a:pPr>
            <a:r>
              <a:rPr lang="en-US" b="1" dirty="0">
                <a:solidFill>
                  <a:schemeClr val="tx1"/>
                </a:solidFill>
                <a:cs typeface="Times New Roman" panose="02020603050405020304" pitchFamily="18" charset="0"/>
              </a:rPr>
              <a:t>Specific learning Objectives </a:t>
            </a:r>
            <a:endParaRPr lang="en-US" sz="1744" b="1" dirty="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362DCCB2-0E0B-886F-2E2D-3147C4D30F95}"/>
              </a:ext>
            </a:extLst>
          </p:cNvPr>
          <p:cNvGraphicFramePr>
            <a:graphicFrameLocks noGrp="1"/>
          </p:cNvGraphicFramePr>
          <p:nvPr/>
        </p:nvGraphicFramePr>
        <p:xfrm>
          <a:off x="1253447" y="2750486"/>
          <a:ext cx="6747554" cy="1777892"/>
        </p:xfrm>
        <a:graphic>
          <a:graphicData uri="http://schemas.openxmlformats.org/drawingml/2006/table">
            <a:tbl>
              <a:tblPr firstRow="1" bandRow="1">
                <a:tableStyleId>{5C22544A-7EE6-4342-B048-85BDC9FD1C3A}</a:tableStyleId>
              </a:tblPr>
              <a:tblGrid>
                <a:gridCol w="1811708">
                  <a:extLst>
                    <a:ext uri="{9D8B030D-6E8A-4147-A177-3AD203B41FA5}">
                      <a16:colId xmlns:a16="http://schemas.microsoft.com/office/drawing/2014/main" val="20000"/>
                    </a:ext>
                  </a:extLst>
                </a:gridCol>
                <a:gridCol w="2991423">
                  <a:extLst>
                    <a:ext uri="{9D8B030D-6E8A-4147-A177-3AD203B41FA5}">
                      <a16:colId xmlns:a16="http://schemas.microsoft.com/office/drawing/2014/main" val="20001"/>
                    </a:ext>
                  </a:extLst>
                </a:gridCol>
                <a:gridCol w="1944423">
                  <a:extLst>
                    <a:ext uri="{9D8B030D-6E8A-4147-A177-3AD203B41FA5}">
                      <a16:colId xmlns:a16="http://schemas.microsoft.com/office/drawing/2014/main" val="20002"/>
                    </a:ext>
                  </a:extLst>
                </a:gridCol>
              </a:tblGrid>
              <a:tr h="253498">
                <a:tc>
                  <a:txBody>
                    <a:bodyPr/>
                    <a:lstStyle/>
                    <a:p>
                      <a:r>
                        <a:rPr lang="en-US" sz="1100" dirty="0"/>
                        <a:t>Core areas* H</a:t>
                      </a:r>
                    </a:p>
                  </a:txBody>
                  <a:tcPr marL="51435" marR="51435" marT="25691" marB="25691"/>
                </a:tc>
                <a:tc>
                  <a:txBody>
                    <a:bodyPr/>
                    <a:lstStyle/>
                    <a:p>
                      <a:r>
                        <a:rPr lang="en-US" sz="1100" dirty="0"/>
                        <a:t>Domain</a:t>
                      </a:r>
                      <a:r>
                        <a:rPr lang="en-US" sz="1100" baseline="0" dirty="0"/>
                        <a:t> **</a:t>
                      </a:r>
                      <a:endParaRPr lang="en-US" sz="1100" dirty="0"/>
                    </a:p>
                  </a:txBody>
                  <a:tcPr marL="51435" marR="51435" marT="25691" marB="25691"/>
                </a:tc>
                <a:tc>
                  <a:txBody>
                    <a:bodyPr/>
                    <a:lstStyle/>
                    <a:p>
                      <a:r>
                        <a:rPr lang="en-US" sz="1100" dirty="0"/>
                        <a:t>Category #</a:t>
                      </a:r>
                    </a:p>
                  </a:txBody>
                  <a:tcPr marL="51435" marR="51435" marT="25691" marB="25691"/>
                </a:tc>
                <a:extLst>
                  <a:ext uri="{0D108BD9-81ED-4DB2-BD59-A6C34878D82A}">
                    <a16:rowId xmlns:a16="http://schemas.microsoft.com/office/drawing/2014/main" val="10000"/>
                  </a:ext>
                </a:extLst>
              </a:tr>
              <a:tr h="550196">
                <a:tc>
                  <a:txBody>
                    <a:bodyPr/>
                    <a:lstStyle/>
                    <a:p>
                      <a:r>
                        <a:rPr lang="en-US" sz="1100" dirty="0" err="1"/>
                        <a:t>Defination</a:t>
                      </a:r>
                      <a:r>
                        <a:rPr lang="en-US" sz="1100" dirty="0"/>
                        <a:t> indications and </a:t>
                      </a:r>
                      <a:r>
                        <a:rPr lang="en-US" sz="1100" dirty="0" err="1"/>
                        <a:t>contraincations</a:t>
                      </a:r>
                      <a:r>
                        <a:rPr lang="en-US" sz="1100" dirty="0"/>
                        <a:t> medicaments used</a:t>
                      </a:r>
                    </a:p>
                  </a:txBody>
                  <a:tcPr marL="51435" marR="51435" marT="25691" marB="25691"/>
                </a:tc>
                <a:tc>
                  <a:txBody>
                    <a:bodyPr/>
                    <a:lstStyle/>
                    <a:p>
                      <a:r>
                        <a:rPr lang="en-US" sz="1100" dirty="0"/>
                        <a:t>Cognitive</a:t>
                      </a:r>
                    </a:p>
                  </a:txBody>
                  <a:tcPr marL="51435" marR="51435" marT="25691" marB="25691"/>
                </a:tc>
                <a:tc>
                  <a:txBody>
                    <a:bodyPr/>
                    <a:lstStyle/>
                    <a:p>
                      <a:r>
                        <a:rPr lang="en-US" sz="1100" dirty="0"/>
                        <a:t>Must know </a:t>
                      </a:r>
                    </a:p>
                  </a:txBody>
                  <a:tcPr marL="51435" marR="51435" marT="25691" marB="25691"/>
                </a:tc>
                <a:extLst>
                  <a:ext uri="{0D108BD9-81ED-4DB2-BD59-A6C34878D82A}">
                    <a16:rowId xmlns:a16="http://schemas.microsoft.com/office/drawing/2014/main" val="10001"/>
                  </a:ext>
                </a:extLst>
              </a:tr>
              <a:tr h="716594">
                <a:tc>
                  <a:txBody>
                    <a:bodyPr/>
                    <a:lstStyle/>
                    <a:p>
                      <a:r>
                        <a:rPr lang="en-US" sz="1100" dirty="0" err="1"/>
                        <a:t>Diagnosis,types</a:t>
                      </a:r>
                      <a:endParaRPr lang="en-US" sz="1100" dirty="0"/>
                    </a:p>
                  </a:txBody>
                  <a:tcPr marL="51435" marR="51435" marT="25691" marB="25691"/>
                </a:tc>
                <a:tc>
                  <a:txBody>
                    <a:bodyPr/>
                    <a:lstStyle/>
                    <a:p>
                      <a:r>
                        <a:rPr lang="en-US" sz="1100" dirty="0"/>
                        <a:t>Psychomotor</a:t>
                      </a:r>
                    </a:p>
                  </a:txBody>
                  <a:tcPr marL="51435" marR="51435" marT="25691" marB="25691"/>
                </a:tc>
                <a:tc>
                  <a:txBody>
                    <a:bodyPr/>
                    <a:lstStyle/>
                    <a:p>
                      <a:r>
                        <a:rPr lang="en-US" sz="1100" dirty="0"/>
                        <a:t>Nice to know </a:t>
                      </a:r>
                    </a:p>
                  </a:txBody>
                  <a:tcPr marL="51435" marR="51435" marT="25691" marB="25691"/>
                </a:tc>
                <a:extLst>
                  <a:ext uri="{0D108BD9-81ED-4DB2-BD59-A6C34878D82A}">
                    <a16:rowId xmlns:a16="http://schemas.microsoft.com/office/drawing/2014/main" val="10002"/>
                  </a:ext>
                </a:extLst>
              </a:tr>
              <a:tr h="253498">
                <a:tc>
                  <a:txBody>
                    <a:bodyPr/>
                    <a:lstStyle/>
                    <a:p>
                      <a:r>
                        <a:rPr lang="en-US" sz="1100" dirty="0"/>
                        <a:t>One visit apexification</a:t>
                      </a:r>
                    </a:p>
                  </a:txBody>
                  <a:tcPr marL="51435" marR="51435" marT="25691" marB="25691"/>
                </a:tc>
                <a:tc>
                  <a:txBody>
                    <a:bodyPr/>
                    <a:lstStyle/>
                    <a:p>
                      <a:r>
                        <a:rPr lang="en-US" sz="1100" dirty="0"/>
                        <a:t>Affective </a:t>
                      </a:r>
                    </a:p>
                  </a:txBody>
                  <a:tcPr marL="51435" marR="51435" marT="25691" marB="25691"/>
                </a:tc>
                <a:tc>
                  <a:txBody>
                    <a:bodyPr/>
                    <a:lstStyle/>
                    <a:p>
                      <a:r>
                        <a:rPr lang="en-US" sz="1100" dirty="0"/>
                        <a:t>Desire to know </a:t>
                      </a:r>
                    </a:p>
                  </a:txBody>
                  <a:tcPr marL="51435" marR="51435" marT="25691" marB="25691"/>
                </a:tc>
                <a:extLst>
                  <a:ext uri="{0D108BD9-81ED-4DB2-BD59-A6C34878D82A}">
                    <a16:rowId xmlns:a16="http://schemas.microsoft.com/office/drawing/2014/main" val="10003"/>
                  </a:ext>
                </a:extLst>
              </a:tr>
            </a:tbl>
          </a:graphicData>
        </a:graphic>
      </p:graphicFrame>
      <p:sp>
        <p:nvSpPr>
          <p:cNvPr id="4121" name="TextBox 2">
            <a:extLst>
              <a:ext uri="{FF2B5EF4-FFF2-40B4-BE49-F238E27FC236}">
                <a16:creationId xmlns:a16="http://schemas.microsoft.com/office/drawing/2014/main" id="{85FA5A30-2DFA-3987-95EF-065B7EAFBFC1}"/>
              </a:ext>
            </a:extLst>
          </p:cNvPr>
          <p:cNvSpPr txBox="1">
            <a:spLocks noChangeArrowheads="1"/>
          </p:cNvSpPr>
          <p:nvPr/>
        </p:nvSpPr>
        <p:spPr bwMode="auto">
          <a:xfrm>
            <a:off x="2134457" y="5005234"/>
            <a:ext cx="4661297"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a:spcBef>
                <a:spcPct val="20000"/>
              </a:spcBef>
              <a:buClr>
                <a:schemeClr val="hlink"/>
              </a:buClr>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hlink"/>
              </a:buClr>
              <a:buChar char="–"/>
              <a:defRPr sz="2800" b="1">
                <a:solidFill>
                  <a:schemeClr val="tx1"/>
                </a:solidFill>
                <a:latin typeface="Arial" panose="020B0604020202020204" pitchFamily="34" charset="0"/>
              </a:defRPr>
            </a:lvl2pPr>
            <a:lvl3pPr marL="1143000" indent="-228600">
              <a:spcBef>
                <a:spcPct val="20000"/>
              </a:spcBef>
              <a:buClr>
                <a:schemeClr val="hlink"/>
              </a:buClr>
              <a:buChar char="•"/>
              <a:defRPr sz="2400" b="1">
                <a:solidFill>
                  <a:schemeClr val="tx1"/>
                </a:solidFill>
                <a:latin typeface="Arial" panose="020B0604020202020204" pitchFamily="34" charset="0"/>
              </a:defRPr>
            </a:lvl3pPr>
            <a:lvl4pPr marL="1600200" indent="-228600">
              <a:spcBef>
                <a:spcPct val="20000"/>
              </a:spcBef>
              <a:buClr>
                <a:schemeClr val="hlink"/>
              </a:buClr>
              <a:buChar char="–"/>
              <a:defRPr sz="2000" b="1">
                <a:solidFill>
                  <a:schemeClr val="tx1"/>
                </a:solidFill>
                <a:latin typeface="Arial" panose="020B0604020202020204" pitchFamily="34" charset="0"/>
              </a:defRPr>
            </a:lvl4pPr>
            <a:lvl5pPr marL="2057400" indent="-228600">
              <a:spcBef>
                <a:spcPct val="20000"/>
              </a:spcBef>
              <a:buClr>
                <a:schemeClr val="hlink"/>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9pPr>
          </a:lstStyle>
          <a:p>
            <a:pPr eaLnBrk="1" hangingPunct="1">
              <a:spcBef>
                <a:spcPct val="0"/>
              </a:spcBef>
              <a:buClrTx/>
              <a:buFont typeface="Arial" panose="020B0604020202020204" pitchFamily="34" charset="0"/>
              <a:buChar char="•"/>
            </a:pPr>
            <a:r>
              <a:rPr lang="en-US" altLang="en-US" sz="1575" b="0" dirty="0">
                <a:latin typeface="Times New Roman" panose="02020603050405020304" pitchFamily="18" charset="0"/>
              </a:rPr>
              <a:t>*Subtopic of importance</a:t>
            </a:r>
          </a:p>
          <a:p>
            <a:pPr eaLnBrk="1" hangingPunct="1">
              <a:spcBef>
                <a:spcPct val="0"/>
              </a:spcBef>
              <a:buClrTx/>
              <a:buFont typeface="Arial" panose="020B0604020202020204" pitchFamily="34" charset="0"/>
              <a:buChar char="•"/>
            </a:pPr>
            <a:r>
              <a:rPr lang="en-US" altLang="en-US" sz="1575" b="0" dirty="0">
                <a:latin typeface="Times New Roman" panose="02020603050405020304" pitchFamily="18" charset="0"/>
              </a:rPr>
              <a:t>**  Cognitive, Psychomotor   or Affective </a:t>
            </a:r>
          </a:p>
          <a:p>
            <a:pPr eaLnBrk="1" hangingPunct="1">
              <a:spcBef>
                <a:spcPct val="0"/>
              </a:spcBef>
              <a:buClrTx/>
              <a:buFont typeface="Arial" panose="020B0604020202020204" pitchFamily="34" charset="0"/>
              <a:buChar char="•"/>
            </a:pPr>
            <a:r>
              <a:rPr lang="en-US" altLang="en-US" sz="1575" b="0" dirty="0">
                <a:latin typeface="Times New Roman" panose="02020603050405020304" pitchFamily="18" charset="0"/>
              </a:rPr>
              <a:t># Must know , Nice to know  &amp; Desire to know </a:t>
            </a:r>
          </a:p>
        </p:txBody>
      </p:sp>
      <p:sp>
        <p:nvSpPr>
          <p:cNvPr id="4122" name="Rectangle 3">
            <a:extLst>
              <a:ext uri="{FF2B5EF4-FFF2-40B4-BE49-F238E27FC236}">
                <a16:creationId xmlns:a16="http://schemas.microsoft.com/office/drawing/2014/main" id="{055426B3-8A3E-9576-8158-CB942AC06BE9}"/>
              </a:ext>
            </a:extLst>
          </p:cNvPr>
          <p:cNvSpPr>
            <a:spLocks noChangeArrowheads="1"/>
          </p:cNvSpPr>
          <p:nvPr/>
        </p:nvSpPr>
        <p:spPr bwMode="auto">
          <a:xfrm>
            <a:off x="2212181" y="2415780"/>
            <a:ext cx="5511404"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hlink"/>
              </a:buClr>
              <a:buChar char="–"/>
              <a:defRPr sz="2800" b="1">
                <a:solidFill>
                  <a:schemeClr val="tx1"/>
                </a:solidFill>
                <a:latin typeface="Arial" panose="020B0604020202020204" pitchFamily="34" charset="0"/>
              </a:defRPr>
            </a:lvl2pPr>
            <a:lvl3pPr marL="1143000" indent="-228600">
              <a:spcBef>
                <a:spcPct val="20000"/>
              </a:spcBef>
              <a:buClr>
                <a:schemeClr val="hlink"/>
              </a:buClr>
              <a:buChar char="•"/>
              <a:defRPr sz="2400" b="1">
                <a:solidFill>
                  <a:schemeClr val="tx1"/>
                </a:solidFill>
                <a:latin typeface="Arial" panose="020B0604020202020204" pitchFamily="34" charset="0"/>
              </a:defRPr>
            </a:lvl3pPr>
            <a:lvl4pPr marL="1600200" indent="-228600">
              <a:spcBef>
                <a:spcPct val="20000"/>
              </a:spcBef>
              <a:buClr>
                <a:schemeClr val="hlink"/>
              </a:buClr>
              <a:buChar char="–"/>
              <a:defRPr sz="2000" b="1">
                <a:solidFill>
                  <a:schemeClr val="tx1"/>
                </a:solidFill>
                <a:latin typeface="Arial" panose="020B0604020202020204" pitchFamily="34" charset="0"/>
              </a:defRPr>
            </a:lvl4pPr>
            <a:lvl5pPr marL="2057400" indent="-228600">
              <a:spcBef>
                <a:spcPct val="20000"/>
              </a:spcBef>
              <a:buClr>
                <a:schemeClr val="hlink"/>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575" dirty="0">
                <a:latin typeface="Times New Roman" panose="02020603050405020304" pitchFamily="18" charset="0"/>
                <a:cs typeface="Times New Roman" panose="02020603050405020304" pitchFamily="18" charset="0"/>
              </a:rPr>
              <a:t>At the end of this presentation the learner is expected to know </a:t>
            </a:r>
            <a:endParaRPr lang="en-US" altLang="en-US" sz="1575" b="0" dirty="0">
              <a:latin typeface="Times New Roman" panose="02020603050405020304" pitchFamily="18" charset="0"/>
            </a:endParaRPr>
          </a:p>
        </p:txBody>
      </p:sp>
      <p:sp>
        <p:nvSpPr>
          <p:cNvPr id="4123" name="Slide Number Placeholder 4">
            <a:extLst>
              <a:ext uri="{FF2B5EF4-FFF2-40B4-BE49-F238E27FC236}">
                <a16:creationId xmlns:a16="http://schemas.microsoft.com/office/drawing/2014/main" id="{E7C3DE27-1CB4-5DE8-B166-F6A310BEFBE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Font typeface="Wingdings" panose="05000000000000000000" pitchFamily="2" charset="2"/>
              <a:buChar char="l"/>
              <a:defRPr sz="2400" b="1">
                <a:solidFill>
                  <a:schemeClr val="tx1"/>
                </a:solidFill>
                <a:latin typeface="Arial" panose="020B0604020202020204" pitchFamily="34" charset="0"/>
              </a:defRPr>
            </a:lvl1pPr>
            <a:lvl2pPr marL="557213" indent="-214313">
              <a:spcBef>
                <a:spcPct val="20000"/>
              </a:spcBef>
              <a:buClr>
                <a:schemeClr val="hlink"/>
              </a:buClr>
              <a:buChar char="–"/>
              <a:defRPr sz="2100" b="1">
                <a:solidFill>
                  <a:schemeClr val="tx1"/>
                </a:solidFill>
                <a:latin typeface="Arial" panose="020B0604020202020204" pitchFamily="34" charset="0"/>
              </a:defRPr>
            </a:lvl2pPr>
            <a:lvl3pPr marL="857250" indent="-171450">
              <a:spcBef>
                <a:spcPct val="20000"/>
              </a:spcBef>
              <a:buClr>
                <a:schemeClr val="hlink"/>
              </a:buClr>
              <a:buChar char="•"/>
              <a:defRPr sz="1800" b="1">
                <a:solidFill>
                  <a:schemeClr val="tx1"/>
                </a:solidFill>
                <a:latin typeface="Arial" panose="020B0604020202020204" pitchFamily="34" charset="0"/>
              </a:defRPr>
            </a:lvl3pPr>
            <a:lvl4pPr marL="1200150" indent="-171450">
              <a:spcBef>
                <a:spcPct val="20000"/>
              </a:spcBef>
              <a:buClr>
                <a:schemeClr val="hlink"/>
              </a:buClr>
              <a:buChar char="–"/>
              <a:defRPr sz="1500" b="1">
                <a:solidFill>
                  <a:schemeClr val="tx1"/>
                </a:solidFill>
                <a:latin typeface="Arial" panose="020B0604020202020204" pitchFamily="34" charset="0"/>
              </a:defRPr>
            </a:lvl4pPr>
            <a:lvl5pPr marL="1543050" indent="-171450">
              <a:spcBef>
                <a:spcPct val="20000"/>
              </a:spcBef>
              <a:buClr>
                <a:schemeClr val="hlink"/>
              </a:buClr>
              <a:buChar char="•"/>
              <a:defRPr sz="1500" b="1">
                <a:solidFill>
                  <a:schemeClr val="tx1"/>
                </a:solidFill>
                <a:latin typeface="Arial" panose="020B0604020202020204" pitchFamily="34" charset="0"/>
              </a:defRPr>
            </a:lvl5pPr>
            <a:lvl6pPr marL="1885950" indent="-171450" eaLnBrk="0" fontAlgn="base" hangingPunct="0">
              <a:spcBef>
                <a:spcPct val="20000"/>
              </a:spcBef>
              <a:spcAft>
                <a:spcPct val="0"/>
              </a:spcAft>
              <a:buClr>
                <a:schemeClr val="hlink"/>
              </a:buClr>
              <a:buChar char="•"/>
              <a:defRPr sz="1500" b="1">
                <a:solidFill>
                  <a:schemeClr val="tx1"/>
                </a:solidFill>
                <a:latin typeface="Arial" panose="020B0604020202020204" pitchFamily="34" charset="0"/>
              </a:defRPr>
            </a:lvl6pPr>
            <a:lvl7pPr marL="2228850" indent="-171450" eaLnBrk="0" fontAlgn="base" hangingPunct="0">
              <a:spcBef>
                <a:spcPct val="20000"/>
              </a:spcBef>
              <a:spcAft>
                <a:spcPct val="0"/>
              </a:spcAft>
              <a:buClr>
                <a:schemeClr val="hlink"/>
              </a:buClr>
              <a:buChar char="•"/>
              <a:defRPr sz="1500" b="1">
                <a:solidFill>
                  <a:schemeClr val="tx1"/>
                </a:solidFill>
                <a:latin typeface="Arial" panose="020B0604020202020204" pitchFamily="34" charset="0"/>
              </a:defRPr>
            </a:lvl7pPr>
            <a:lvl8pPr marL="2571750" indent="-171450" eaLnBrk="0" fontAlgn="base" hangingPunct="0">
              <a:spcBef>
                <a:spcPct val="20000"/>
              </a:spcBef>
              <a:spcAft>
                <a:spcPct val="0"/>
              </a:spcAft>
              <a:buClr>
                <a:schemeClr val="hlink"/>
              </a:buClr>
              <a:buChar char="•"/>
              <a:defRPr sz="1500" b="1">
                <a:solidFill>
                  <a:schemeClr val="tx1"/>
                </a:solidFill>
                <a:latin typeface="Arial" panose="020B0604020202020204" pitchFamily="34" charset="0"/>
              </a:defRPr>
            </a:lvl8pPr>
            <a:lvl9pPr marL="2914650" indent="-171450" eaLnBrk="0" fontAlgn="base" hangingPunct="0">
              <a:spcBef>
                <a:spcPct val="20000"/>
              </a:spcBef>
              <a:spcAft>
                <a:spcPct val="0"/>
              </a:spcAft>
              <a:buClr>
                <a:schemeClr val="hlink"/>
              </a:buClr>
              <a:buChar char="•"/>
              <a:defRPr sz="1500" b="1">
                <a:solidFill>
                  <a:schemeClr val="tx1"/>
                </a:solidFill>
                <a:latin typeface="Arial" panose="020B0604020202020204" pitchFamily="34" charset="0"/>
              </a:defRPr>
            </a:lvl9pPr>
          </a:lstStyle>
          <a:p>
            <a:pPr>
              <a:spcBef>
                <a:spcPct val="0"/>
              </a:spcBef>
              <a:buClrTx/>
              <a:buFontTx/>
              <a:buNone/>
            </a:pPr>
            <a:fld id="{458BFCB3-67B3-4218-857E-D596C2BE30AB}" type="slidenum">
              <a:rPr lang="en-US" altLang="en-US" sz="1050" b="0">
                <a:latin typeface="Times New Roman" panose="02020603050405020304" pitchFamily="18" charset="0"/>
              </a:rPr>
              <a:pPr>
                <a:spcBef>
                  <a:spcPct val="0"/>
                </a:spcBef>
                <a:buClrTx/>
                <a:buFontTx/>
                <a:buNone/>
              </a:pPr>
              <a:t>2</a:t>
            </a:fld>
            <a:endParaRPr lang="en-US" altLang="en-US" sz="1050" b="0">
              <a:latin typeface="Times New Roman" panose="02020603050405020304" pitchFamily="18" charset="0"/>
            </a:endParaRPr>
          </a:p>
        </p:txBody>
      </p:sp>
    </p:spTree>
    <p:extLst>
      <p:ext uri="{BB962C8B-B14F-4D97-AF65-F5344CB8AC3E}">
        <p14:creationId xmlns:p14="http://schemas.microsoft.com/office/powerpoint/2010/main" val="3649503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2">
            <a:extLst>
              <a:ext uri="{FF2B5EF4-FFF2-40B4-BE49-F238E27FC236}">
                <a16:creationId xmlns:a16="http://schemas.microsoft.com/office/drawing/2014/main" id="{D265D6CB-03EB-0D00-E16D-DA51BC02AA24}"/>
              </a:ext>
            </a:extLst>
          </p:cNvPr>
          <p:cNvSpPr txBox="1">
            <a:spLocks noChangeArrowheads="1"/>
          </p:cNvSpPr>
          <p:nvPr/>
        </p:nvSpPr>
        <p:spPr bwMode="auto">
          <a:xfrm>
            <a:off x="2257426" y="1716883"/>
            <a:ext cx="580429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hlink"/>
              </a:buClr>
              <a:buChar char="–"/>
              <a:defRPr sz="2800" b="1">
                <a:solidFill>
                  <a:schemeClr val="tx1"/>
                </a:solidFill>
                <a:latin typeface="Arial" panose="020B0604020202020204" pitchFamily="34" charset="0"/>
              </a:defRPr>
            </a:lvl2pPr>
            <a:lvl3pPr marL="1143000" indent="-228600">
              <a:spcBef>
                <a:spcPct val="20000"/>
              </a:spcBef>
              <a:buClr>
                <a:schemeClr val="hlink"/>
              </a:buClr>
              <a:buChar char="•"/>
              <a:defRPr sz="2400" b="1">
                <a:solidFill>
                  <a:schemeClr val="tx1"/>
                </a:solidFill>
                <a:latin typeface="Arial" panose="020B0604020202020204" pitchFamily="34" charset="0"/>
              </a:defRPr>
            </a:lvl3pPr>
            <a:lvl4pPr marL="1600200" indent="-228600">
              <a:spcBef>
                <a:spcPct val="20000"/>
              </a:spcBef>
              <a:buClr>
                <a:schemeClr val="hlink"/>
              </a:buClr>
              <a:buChar char="–"/>
              <a:defRPr sz="2000" b="1">
                <a:solidFill>
                  <a:schemeClr val="tx1"/>
                </a:solidFill>
                <a:latin typeface="Arial" panose="020B0604020202020204" pitchFamily="34" charset="0"/>
              </a:defRPr>
            </a:lvl4pPr>
            <a:lvl5pPr marL="2057400" indent="-228600">
              <a:spcBef>
                <a:spcPct val="20000"/>
              </a:spcBef>
              <a:buClr>
                <a:schemeClr val="hlink"/>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575">
                <a:latin typeface="Book Antiqua" panose="02040602050305030304" pitchFamily="18" charset="0"/>
              </a:rPr>
              <a:t>RUNGTA COLLEGE OF DENTAL SCIENCES &amp; RESEARCH </a:t>
            </a:r>
          </a:p>
        </p:txBody>
      </p:sp>
      <p:sp>
        <p:nvSpPr>
          <p:cNvPr id="3075" name="TextBox 3">
            <a:extLst>
              <a:ext uri="{FF2B5EF4-FFF2-40B4-BE49-F238E27FC236}">
                <a16:creationId xmlns:a16="http://schemas.microsoft.com/office/drawing/2014/main" id="{2FDD348A-E26B-B152-54B6-FDB0B9BBB1BD}"/>
              </a:ext>
            </a:extLst>
          </p:cNvPr>
          <p:cNvSpPr txBox="1">
            <a:spLocks noChangeArrowheads="1"/>
          </p:cNvSpPr>
          <p:nvPr/>
        </p:nvSpPr>
        <p:spPr bwMode="auto">
          <a:xfrm>
            <a:off x="2240758" y="2918222"/>
            <a:ext cx="640913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hlink"/>
              </a:buClr>
              <a:buChar char="–"/>
              <a:defRPr sz="2800" b="1">
                <a:solidFill>
                  <a:schemeClr val="tx1"/>
                </a:solidFill>
                <a:latin typeface="Arial" panose="020B0604020202020204" pitchFamily="34" charset="0"/>
              </a:defRPr>
            </a:lvl2pPr>
            <a:lvl3pPr marL="1143000" indent="-228600">
              <a:spcBef>
                <a:spcPct val="20000"/>
              </a:spcBef>
              <a:buClr>
                <a:schemeClr val="hlink"/>
              </a:buClr>
              <a:buChar char="•"/>
              <a:defRPr sz="2400" b="1">
                <a:solidFill>
                  <a:schemeClr val="tx1"/>
                </a:solidFill>
                <a:latin typeface="Arial" panose="020B0604020202020204" pitchFamily="34" charset="0"/>
              </a:defRPr>
            </a:lvl3pPr>
            <a:lvl4pPr marL="1600200" indent="-228600">
              <a:spcBef>
                <a:spcPct val="20000"/>
              </a:spcBef>
              <a:buClr>
                <a:schemeClr val="hlink"/>
              </a:buClr>
              <a:buChar char="–"/>
              <a:defRPr sz="2000" b="1">
                <a:solidFill>
                  <a:schemeClr val="tx1"/>
                </a:solidFill>
                <a:latin typeface="Arial" panose="020B0604020202020204" pitchFamily="34" charset="0"/>
              </a:defRPr>
            </a:lvl4pPr>
            <a:lvl5pPr marL="2057400" indent="-228600">
              <a:spcBef>
                <a:spcPct val="20000"/>
              </a:spcBef>
              <a:buClr>
                <a:schemeClr val="hlink"/>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9pPr>
          </a:lstStyle>
          <a:p>
            <a:pPr>
              <a:spcBef>
                <a:spcPct val="0"/>
              </a:spcBef>
              <a:buClrTx/>
              <a:buNone/>
            </a:pPr>
            <a:r>
              <a:rPr lang="en-US" altLang="en-US" sz="2100" dirty="0">
                <a:latin typeface="Book Antiqua" panose="02040602050305030304" pitchFamily="18" charset="0"/>
              </a:rPr>
              <a:t>TITLE OF THE TOPIC </a:t>
            </a:r>
          </a:p>
          <a:p>
            <a:pPr>
              <a:spcBef>
                <a:spcPct val="0"/>
              </a:spcBef>
              <a:buClrTx/>
              <a:buNone/>
            </a:pPr>
            <a:r>
              <a:rPr lang="en-IN" sz="2400" b="1" dirty="0" err="1">
                <a:solidFill>
                  <a:srgbClr val="FFFF00"/>
                </a:solidFill>
                <a:latin typeface="Arial Black" panose="020B0A04020102020204" pitchFamily="34" charset="0"/>
              </a:rPr>
              <a:t>Apexogenesis</a:t>
            </a:r>
            <a:r>
              <a:rPr lang="en-IN" sz="2400" b="1" dirty="0">
                <a:solidFill>
                  <a:srgbClr val="FFFF00"/>
                </a:solidFill>
                <a:latin typeface="Arial Black" panose="020B0A04020102020204" pitchFamily="34" charset="0"/>
              </a:rPr>
              <a:t> &amp; Apexification</a:t>
            </a:r>
          </a:p>
          <a:p>
            <a:pPr eaLnBrk="1" hangingPunct="1">
              <a:spcBef>
                <a:spcPct val="0"/>
              </a:spcBef>
              <a:buClrTx/>
              <a:buFontTx/>
              <a:buNone/>
            </a:pPr>
            <a:endParaRPr lang="en-US" altLang="en-US" sz="2100" dirty="0">
              <a:latin typeface="Book Antiqua" panose="02040602050305030304" pitchFamily="18" charset="0"/>
            </a:endParaRPr>
          </a:p>
        </p:txBody>
      </p:sp>
      <p:sp>
        <p:nvSpPr>
          <p:cNvPr id="3076" name="TextBox 5">
            <a:extLst>
              <a:ext uri="{FF2B5EF4-FFF2-40B4-BE49-F238E27FC236}">
                <a16:creationId xmlns:a16="http://schemas.microsoft.com/office/drawing/2014/main" id="{DFBB5845-FF5D-C30F-B4BF-10357172415B}"/>
              </a:ext>
            </a:extLst>
          </p:cNvPr>
          <p:cNvSpPr txBox="1">
            <a:spLocks noChangeArrowheads="1"/>
          </p:cNvSpPr>
          <p:nvPr/>
        </p:nvSpPr>
        <p:spPr bwMode="auto">
          <a:xfrm>
            <a:off x="1943101" y="4866086"/>
            <a:ext cx="6409135"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hlink"/>
              </a:buClr>
              <a:buChar char="–"/>
              <a:defRPr sz="2800" b="1">
                <a:solidFill>
                  <a:schemeClr val="tx1"/>
                </a:solidFill>
                <a:latin typeface="Arial" panose="020B0604020202020204" pitchFamily="34" charset="0"/>
              </a:defRPr>
            </a:lvl2pPr>
            <a:lvl3pPr marL="1143000" indent="-228600">
              <a:spcBef>
                <a:spcPct val="20000"/>
              </a:spcBef>
              <a:buClr>
                <a:schemeClr val="hlink"/>
              </a:buClr>
              <a:buChar char="•"/>
              <a:defRPr sz="2400" b="1">
                <a:solidFill>
                  <a:schemeClr val="tx1"/>
                </a:solidFill>
                <a:latin typeface="Arial" panose="020B0604020202020204" pitchFamily="34" charset="0"/>
              </a:defRPr>
            </a:lvl3pPr>
            <a:lvl4pPr marL="1600200" indent="-228600">
              <a:spcBef>
                <a:spcPct val="20000"/>
              </a:spcBef>
              <a:buClr>
                <a:schemeClr val="hlink"/>
              </a:buClr>
              <a:buChar char="–"/>
              <a:defRPr sz="2000" b="1">
                <a:solidFill>
                  <a:schemeClr val="tx1"/>
                </a:solidFill>
                <a:latin typeface="Arial" panose="020B0604020202020204" pitchFamily="34" charset="0"/>
              </a:defRPr>
            </a:lvl4pPr>
            <a:lvl5pPr marL="2057400" indent="-228600">
              <a:spcBef>
                <a:spcPct val="20000"/>
              </a:spcBef>
              <a:buClr>
                <a:schemeClr val="hlink"/>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575">
                <a:latin typeface="Book Antiqua" panose="02040602050305030304" pitchFamily="18" charset="0"/>
              </a:rPr>
              <a:t>DEPARTMENT OF CONSERVATIVE DENTISTRY AND ENDODONTICS </a:t>
            </a:r>
          </a:p>
        </p:txBody>
      </p:sp>
      <p:pic>
        <p:nvPicPr>
          <p:cNvPr id="3077" name="Picture 6">
            <a:extLst>
              <a:ext uri="{FF2B5EF4-FFF2-40B4-BE49-F238E27FC236}">
                <a16:creationId xmlns:a16="http://schemas.microsoft.com/office/drawing/2014/main" id="{808477A7-FD40-FCFB-940D-F759C9439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781" r="15781"/>
          <a:stretch>
            <a:fillRect/>
          </a:stretch>
        </p:blipFill>
        <p:spPr bwMode="auto">
          <a:xfrm>
            <a:off x="1143000" y="842963"/>
            <a:ext cx="1172766" cy="118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Slide Number Placeholder 1">
            <a:extLst>
              <a:ext uri="{FF2B5EF4-FFF2-40B4-BE49-F238E27FC236}">
                <a16:creationId xmlns:a16="http://schemas.microsoft.com/office/drawing/2014/main" id="{AA75F579-C52C-6254-FA74-4AB4DBB2FEE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Font typeface="Wingdings" panose="05000000000000000000" pitchFamily="2" charset="2"/>
              <a:buChar char="l"/>
              <a:defRPr sz="2400" b="1">
                <a:solidFill>
                  <a:schemeClr val="tx1"/>
                </a:solidFill>
                <a:latin typeface="Arial" panose="020B0604020202020204" pitchFamily="34" charset="0"/>
              </a:defRPr>
            </a:lvl1pPr>
            <a:lvl2pPr marL="557213" indent="-214313">
              <a:spcBef>
                <a:spcPct val="20000"/>
              </a:spcBef>
              <a:buClr>
                <a:schemeClr val="hlink"/>
              </a:buClr>
              <a:buChar char="–"/>
              <a:defRPr sz="2100" b="1">
                <a:solidFill>
                  <a:schemeClr val="tx1"/>
                </a:solidFill>
                <a:latin typeface="Arial" panose="020B0604020202020204" pitchFamily="34" charset="0"/>
              </a:defRPr>
            </a:lvl2pPr>
            <a:lvl3pPr marL="857250" indent="-171450">
              <a:spcBef>
                <a:spcPct val="20000"/>
              </a:spcBef>
              <a:buClr>
                <a:schemeClr val="hlink"/>
              </a:buClr>
              <a:buChar char="•"/>
              <a:defRPr sz="1800" b="1">
                <a:solidFill>
                  <a:schemeClr val="tx1"/>
                </a:solidFill>
                <a:latin typeface="Arial" panose="020B0604020202020204" pitchFamily="34" charset="0"/>
              </a:defRPr>
            </a:lvl3pPr>
            <a:lvl4pPr marL="1200150" indent="-171450">
              <a:spcBef>
                <a:spcPct val="20000"/>
              </a:spcBef>
              <a:buClr>
                <a:schemeClr val="hlink"/>
              </a:buClr>
              <a:buChar char="–"/>
              <a:defRPr sz="1500" b="1">
                <a:solidFill>
                  <a:schemeClr val="tx1"/>
                </a:solidFill>
                <a:latin typeface="Arial" panose="020B0604020202020204" pitchFamily="34" charset="0"/>
              </a:defRPr>
            </a:lvl4pPr>
            <a:lvl5pPr marL="1543050" indent="-171450">
              <a:spcBef>
                <a:spcPct val="20000"/>
              </a:spcBef>
              <a:buClr>
                <a:schemeClr val="hlink"/>
              </a:buClr>
              <a:buChar char="•"/>
              <a:defRPr sz="1500" b="1">
                <a:solidFill>
                  <a:schemeClr val="tx1"/>
                </a:solidFill>
                <a:latin typeface="Arial" panose="020B0604020202020204" pitchFamily="34" charset="0"/>
              </a:defRPr>
            </a:lvl5pPr>
            <a:lvl6pPr marL="1885950" indent="-171450" eaLnBrk="0" fontAlgn="base" hangingPunct="0">
              <a:spcBef>
                <a:spcPct val="20000"/>
              </a:spcBef>
              <a:spcAft>
                <a:spcPct val="0"/>
              </a:spcAft>
              <a:buClr>
                <a:schemeClr val="hlink"/>
              </a:buClr>
              <a:buChar char="•"/>
              <a:defRPr sz="1500" b="1">
                <a:solidFill>
                  <a:schemeClr val="tx1"/>
                </a:solidFill>
                <a:latin typeface="Arial" panose="020B0604020202020204" pitchFamily="34" charset="0"/>
              </a:defRPr>
            </a:lvl6pPr>
            <a:lvl7pPr marL="2228850" indent="-171450" eaLnBrk="0" fontAlgn="base" hangingPunct="0">
              <a:spcBef>
                <a:spcPct val="20000"/>
              </a:spcBef>
              <a:spcAft>
                <a:spcPct val="0"/>
              </a:spcAft>
              <a:buClr>
                <a:schemeClr val="hlink"/>
              </a:buClr>
              <a:buChar char="•"/>
              <a:defRPr sz="1500" b="1">
                <a:solidFill>
                  <a:schemeClr val="tx1"/>
                </a:solidFill>
                <a:latin typeface="Arial" panose="020B0604020202020204" pitchFamily="34" charset="0"/>
              </a:defRPr>
            </a:lvl7pPr>
            <a:lvl8pPr marL="2571750" indent="-171450" eaLnBrk="0" fontAlgn="base" hangingPunct="0">
              <a:spcBef>
                <a:spcPct val="20000"/>
              </a:spcBef>
              <a:spcAft>
                <a:spcPct val="0"/>
              </a:spcAft>
              <a:buClr>
                <a:schemeClr val="hlink"/>
              </a:buClr>
              <a:buChar char="•"/>
              <a:defRPr sz="1500" b="1">
                <a:solidFill>
                  <a:schemeClr val="tx1"/>
                </a:solidFill>
                <a:latin typeface="Arial" panose="020B0604020202020204" pitchFamily="34" charset="0"/>
              </a:defRPr>
            </a:lvl8pPr>
            <a:lvl9pPr marL="2914650" indent="-171450" eaLnBrk="0" fontAlgn="base" hangingPunct="0">
              <a:spcBef>
                <a:spcPct val="20000"/>
              </a:spcBef>
              <a:spcAft>
                <a:spcPct val="0"/>
              </a:spcAft>
              <a:buClr>
                <a:schemeClr val="hlink"/>
              </a:buClr>
              <a:buChar char="•"/>
              <a:defRPr sz="1500" b="1">
                <a:solidFill>
                  <a:schemeClr val="tx1"/>
                </a:solidFill>
                <a:latin typeface="Arial" panose="020B0604020202020204" pitchFamily="34" charset="0"/>
              </a:defRPr>
            </a:lvl9pPr>
          </a:lstStyle>
          <a:p>
            <a:pPr>
              <a:spcBef>
                <a:spcPct val="0"/>
              </a:spcBef>
              <a:buClrTx/>
              <a:buFontTx/>
              <a:buNone/>
            </a:pPr>
            <a:fld id="{83FAFB92-3676-4433-AE97-EA029C49E962}" type="slidenum">
              <a:rPr lang="en-US" altLang="en-US" sz="1050" b="0">
                <a:latin typeface="Times New Roman" panose="02020603050405020304" pitchFamily="18" charset="0"/>
              </a:rPr>
              <a:pPr>
                <a:spcBef>
                  <a:spcPct val="0"/>
                </a:spcBef>
                <a:buClrTx/>
                <a:buFontTx/>
                <a:buNone/>
              </a:pPr>
              <a:t>20</a:t>
            </a:fld>
            <a:endParaRPr lang="en-US" altLang="en-US" sz="1050" b="0">
              <a:latin typeface="Times New Roman" panose="02020603050405020304" pitchFamily="18" charset="0"/>
            </a:endParaRPr>
          </a:p>
        </p:txBody>
      </p:sp>
    </p:spTree>
    <p:extLst>
      <p:ext uri="{BB962C8B-B14F-4D97-AF65-F5344CB8AC3E}">
        <p14:creationId xmlns:p14="http://schemas.microsoft.com/office/powerpoint/2010/main" val="1365964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AD3FB3-E99B-2A57-3197-A47BDEA5053B}"/>
              </a:ext>
            </a:extLst>
          </p:cNvPr>
          <p:cNvSpPr>
            <a:spLocks noGrp="1"/>
          </p:cNvSpPr>
          <p:nvPr>
            <p:ph type="title"/>
          </p:nvPr>
        </p:nvSpPr>
        <p:spPr>
          <a:xfrm>
            <a:off x="2514601" y="1443038"/>
            <a:ext cx="5208985" cy="620316"/>
          </a:xfrm>
        </p:spPr>
        <p:txBody>
          <a:bodyPr>
            <a:normAutofit fontScale="90000"/>
          </a:bodyPr>
          <a:lstStyle/>
          <a:p>
            <a:pPr>
              <a:defRPr/>
            </a:pPr>
            <a:r>
              <a:rPr lang="en-US" b="1" dirty="0">
                <a:solidFill>
                  <a:schemeClr val="tx1"/>
                </a:solidFill>
                <a:cs typeface="Times New Roman" panose="02020603050405020304" pitchFamily="18" charset="0"/>
              </a:rPr>
              <a:t>Specific learning Objectives </a:t>
            </a:r>
            <a:endParaRPr lang="en-US" sz="1744" b="1" dirty="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362DCCB2-0E0B-886F-2E2D-3147C4D30F95}"/>
              </a:ext>
            </a:extLst>
          </p:cNvPr>
          <p:cNvGraphicFramePr>
            <a:graphicFrameLocks noGrp="1"/>
          </p:cNvGraphicFramePr>
          <p:nvPr/>
        </p:nvGraphicFramePr>
        <p:xfrm>
          <a:off x="1253447" y="2750486"/>
          <a:ext cx="6747554" cy="1777892"/>
        </p:xfrm>
        <a:graphic>
          <a:graphicData uri="http://schemas.openxmlformats.org/drawingml/2006/table">
            <a:tbl>
              <a:tblPr firstRow="1" bandRow="1">
                <a:tableStyleId>{5C22544A-7EE6-4342-B048-85BDC9FD1C3A}</a:tableStyleId>
              </a:tblPr>
              <a:tblGrid>
                <a:gridCol w="1811708">
                  <a:extLst>
                    <a:ext uri="{9D8B030D-6E8A-4147-A177-3AD203B41FA5}">
                      <a16:colId xmlns:a16="http://schemas.microsoft.com/office/drawing/2014/main" val="20000"/>
                    </a:ext>
                  </a:extLst>
                </a:gridCol>
                <a:gridCol w="2991423">
                  <a:extLst>
                    <a:ext uri="{9D8B030D-6E8A-4147-A177-3AD203B41FA5}">
                      <a16:colId xmlns:a16="http://schemas.microsoft.com/office/drawing/2014/main" val="20001"/>
                    </a:ext>
                  </a:extLst>
                </a:gridCol>
                <a:gridCol w="1944423">
                  <a:extLst>
                    <a:ext uri="{9D8B030D-6E8A-4147-A177-3AD203B41FA5}">
                      <a16:colId xmlns:a16="http://schemas.microsoft.com/office/drawing/2014/main" val="20002"/>
                    </a:ext>
                  </a:extLst>
                </a:gridCol>
              </a:tblGrid>
              <a:tr h="253498">
                <a:tc>
                  <a:txBody>
                    <a:bodyPr/>
                    <a:lstStyle/>
                    <a:p>
                      <a:r>
                        <a:rPr lang="en-US" sz="1100" dirty="0"/>
                        <a:t>Core areas* H</a:t>
                      </a:r>
                    </a:p>
                  </a:txBody>
                  <a:tcPr marL="51435" marR="51435" marT="25691" marB="25691"/>
                </a:tc>
                <a:tc>
                  <a:txBody>
                    <a:bodyPr/>
                    <a:lstStyle/>
                    <a:p>
                      <a:r>
                        <a:rPr lang="en-US" sz="1100" dirty="0"/>
                        <a:t>Domain</a:t>
                      </a:r>
                      <a:r>
                        <a:rPr lang="en-US" sz="1100" baseline="0" dirty="0"/>
                        <a:t> **</a:t>
                      </a:r>
                      <a:endParaRPr lang="en-US" sz="1100" dirty="0"/>
                    </a:p>
                  </a:txBody>
                  <a:tcPr marL="51435" marR="51435" marT="25691" marB="25691"/>
                </a:tc>
                <a:tc>
                  <a:txBody>
                    <a:bodyPr/>
                    <a:lstStyle/>
                    <a:p>
                      <a:r>
                        <a:rPr lang="en-US" sz="1100" dirty="0"/>
                        <a:t>Category #</a:t>
                      </a:r>
                    </a:p>
                  </a:txBody>
                  <a:tcPr marL="51435" marR="51435" marT="25691" marB="25691"/>
                </a:tc>
                <a:extLst>
                  <a:ext uri="{0D108BD9-81ED-4DB2-BD59-A6C34878D82A}">
                    <a16:rowId xmlns:a16="http://schemas.microsoft.com/office/drawing/2014/main" val="10000"/>
                  </a:ext>
                </a:extLst>
              </a:tr>
              <a:tr h="550196">
                <a:tc>
                  <a:txBody>
                    <a:bodyPr/>
                    <a:lstStyle/>
                    <a:p>
                      <a:r>
                        <a:rPr lang="en-US" sz="1100" dirty="0" err="1"/>
                        <a:t>Defination</a:t>
                      </a:r>
                      <a:r>
                        <a:rPr lang="en-US" sz="1100" dirty="0"/>
                        <a:t> indications and </a:t>
                      </a:r>
                      <a:r>
                        <a:rPr lang="en-US" sz="1100" dirty="0" err="1"/>
                        <a:t>contraincations</a:t>
                      </a:r>
                      <a:r>
                        <a:rPr lang="en-US" sz="1100" dirty="0"/>
                        <a:t> medicaments used</a:t>
                      </a:r>
                    </a:p>
                  </a:txBody>
                  <a:tcPr marL="51435" marR="51435" marT="25691" marB="25691"/>
                </a:tc>
                <a:tc>
                  <a:txBody>
                    <a:bodyPr/>
                    <a:lstStyle/>
                    <a:p>
                      <a:r>
                        <a:rPr lang="en-US" sz="1100" dirty="0"/>
                        <a:t>Cognitive</a:t>
                      </a:r>
                    </a:p>
                  </a:txBody>
                  <a:tcPr marL="51435" marR="51435" marT="25691" marB="25691"/>
                </a:tc>
                <a:tc>
                  <a:txBody>
                    <a:bodyPr/>
                    <a:lstStyle/>
                    <a:p>
                      <a:r>
                        <a:rPr lang="en-US" sz="1100" dirty="0"/>
                        <a:t>Must know </a:t>
                      </a:r>
                    </a:p>
                  </a:txBody>
                  <a:tcPr marL="51435" marR="51435" marT="25691" marB="25691"/>
                </a:tc>
                <a:extLst>
                  <a:ext uri="{0D108BD9-81ED-4DB2-BD59-A6C34878D82A}">
                    <a16:rowId xmlns:a16="http://schemas.microsoft.com/office/drawing/2014/main" val="10001"/>
                  </a:ext>
                </a:extLst>
              </a:tr>
              <a:tr h="716594">
                <a:tc>
                  <a:txBody>
                    <a:bodyPr/>
                    <a:lstStyle/>
                    <a:p>
                      <a:r>
                        <a:rPr lang="en-US" sz="1100" dirty="0" err="1"/>
                        <a:t>Diagnosis,types</a:t>
                      </a:r>
                      <a:endParaRPr lang="en-US" sz="1100" dirty="0"/>
                    </a:p>
                  </a:txBody>
                  <a:tcPr marL="51435" marR="51435" marT="25691" marB="25691"/>
                </a:tc>
                <a:tc>
                  <a:txBody>
                    <a:bodyPr/>
                    <a:lstStyle/>
                    <a:p>
                      <a:r>
                        <a:rPr lang="en-US" sz="1100" dirty="0"/>
                        <a:t>Psychomotor</a:t>
                      </a:r>
                    </a:p>
                  </a:txBody>
                  <a:tcPr marL="51435" marR="51435" marT="25691" marB="25691"/>
                </a:tc>
                <a:tc>
                  <a:txBody>
                    <a:bodyPr/>
                    <a:lstStyle/>
                    <a:p>
                      <a:r>
                        <a:rPr lang="en-US" sz="1100" dirty="0"/>
                        <a:t>Nice to know </a:t>
                      </a:r>
                    </a:p>
                  </a:txBody>
                  <a:tcPr marL="51435" marR="51435" marT="25691" marB="25691"/>
                </a:tc>
                <a:extLst>
                  <a:ext uri="{0D108BD9-81ED-4DB2-BD59-A6C34878D82A}">
                    <a16:rowId xmlns:a16="http://schemas.microsoft.com/office/drawing/2014/main" val="10002"/>
                  </a:ext>
                </a:extLst>
              </a:tr>
              <a:tr h="253498">
                <a:tc>
                  <a:txBody>
                    <a:bodyPr/>
                    <a:lstStyle/>
                    <a:p>
                      <a:r>
                        <a:rPr lang="en-US" sz="1100" dirty="0"/>
                        <a:t>One visit apexification</a:t>
                      </a:r>
                    </a:p>
                  </a:txBody>
                  <a:tcPr marL="51435" marR="51435" marT="25691" marB="25691"/>
                </a:tc>
                <a:tc>
                  <a:txBody>
                    <a:bodyPr/>
                    <a:lstStyle/>
                    <a:p>
                      <a:r>
                        <a:rPr lang="en-US" sz="1100" dirty="0"/>
                        <a:t>Affective </a:t>
                      </a:r>
                    </a:p>
                  </a:txBody>
                  <a:tcPr marL="51435" marR="51435" marT="25691" marB="25691"/>
                </a:tc>
                <a:tc>
                  <a:txBody>
                    <a:bodyPr/>
                    <a:lstStyle/>
                    <a:p>
                      <a:r>
                        <a:rPr lang="en-US" sz="1100" dirty="0"/>
                        <a:t>Desire to know </a:t>
                      </a:r>
                    </a:p>
                  </a:txBody>
                  <a:tcPr marL="51435" marR="51435" marT="25691" marB="25691"/>
                </a:tc>
                <a:extLst>
                  <a:ext uri="{0D108BD9-81ED-4DB2-BD59-A6C34878D82A}">
                    <a16:rowId xmlns:a16="http://schemas.microsoft.com/office/drawing/2014/main" val="10003"/>
                  </a:ext>
                </a:extLst>
              </a:tr>
            </a:tbl>
          </a:graphicData>
        </a:graphic>
      </p:graphicFrame>
      <p:sp>
        <p:nvSpPr>
          <p:cNvPr id="4121" name="TextBox 2">
            <a:extLst>
              <a:ext uri="{FF2B5EF4-FFF2-40B4-BE49-F238E27FC236}">
                <a16:creationId xmlns:a16="http://schemas.microsoft.com/office/drawing/2014/main" id="{85FA5A30-2DFA-3987-95EF-065B7EAFBFC1}"/>
              </a:ext>
            </a:extLst>
          </p:cNvPr>
          <p:cNvSpPr txBox="1">
            <a:spLocks noChangeArrowheads="1"/>
          </p:cNvSpPr>
          <p:nvPr/>
        </p:nvSpPr>
        <p:spPr bwMode="auto">
          <a:xfrm>
            <a:off x="2134457" y="5005234"/>
            <a:ext cx="4661297"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a:spcBef>
                <a:spcPct val="20000"/>
              </a:spcBef>
              <a:buClr>
                <a:schemeClr val="hlink"/>
              </a:buClr>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hlink"/>
              </a:buClr>
              <a:buChar char="–"/>
              <a:defRPr sz="2800" b="1">
                <a:solidFill>
                  <a:schemeClr val="tx1"/>
                </a:solidFill>
                <a:latin typeface="Arial" panose="020B0604020202020204" pitchFamily="34" charset="0"/>
              </a:defRPr>
            </a:lvl2pPr>
            <a:lvl3pPr marL="1143000" indent="-228600">
              <a:spcBef>
                <a:spcPct val="20000"/>
              </a:spcBef>
              <a:buClr>
                <a:schemeClr val="hlink"/>
              </a:buClr>
              <a:buChar char="•"/>
              <a:defRPr sz="2400" b="1">
                <a:solidFill>
                  <a:schemeClr val="tx1"/>
                </a:solidFill>
                <a:latin typeface="Arial" panose="020B0604020202020204" pitchFamily="34" charset="0"/>
              </a:defRPr>
            </a:lvl3pPr>
            <a:lvl4pPr marL="1600200" indent="-228600">
              <a:spcBef>
                <a:spcPct val="20000"/>
              </a:spcBef>
              <a:buClr>
                <a:schemeClr val="hlink"/>
              </a:buClr>
              <a:buChar char="–"/>
              <a:defRPr sz="2000" b="1">
                <a:solidFill>
                  <a:schemeClr val="tx1"/>
                </a:solidFill>
                <a:latin typeface="Arial" panose="020B0604020202020204" pitchFamily="34" charset="0"/>
              </a:defRPr>
            </a:lvl4pPr>
            <a:lvl5pPr marL="2057400" indent="-228600">
              <a:spcBef>
                <a:spcPct val="20000"/>
              </a:spcBef>
              <a:buClr>
                <a:schemeClr val="hlink"/>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9pPr>
          </a:lstStyle>
          <a:p>
            <a:pPr eaLnBrk="1" hangingPunct="1">
              <a:spcBef>
                <a:spcPct val="0"/>
              </a:spcBef>
              <a:buClrTx/>
              <a:buFont typeface="Arial" panose="020B0604020202020204" pitchFamily="34" charset="0"/>
              <a:buChar char="•"/>
            </a:pPr>
            <a:r>
              <a:rPr lang="en-US" altLang="en-US" sz="1575" b="0" dirty="0">
                <a:latin typeface="Times New Roman" panose="02020603050405020304" pitchFamily="18" charset="0"/>
              </a:rPr>
              <a:t>*Subtopic of importance</a:t>
            </a:r>
          </a:p>
          <a:p>
            <a:pPr eaLnBrk="1" hangingPunct="1">
              <a:spcBef>
                <a:spcPct val="0"/>
              </a:spcBef>
              <a:buClrTx/>
              <a:buFont typeface="Arial" panose="020B0604020202020204" pitchFamily="34" charset="0"/>
              <a:buChar char="•"/>
            </a:pPr>
            <a:r>
              <a:rPr lang="en-US" altLang="en-US" sz="1575" b="0" dirty="0">
                <a:latin typeface="Times New Roman" panose="02020603050405020304" pitchFamily="18" charset="0"/>
              </a:rPr>
              <a:t>**  Cognitive, Psychomotor   or Affective </a:t>
            </a:r>
          </a:p>
          <a:p>
            <a:pPr eaLnBrk="1" hangingPunct="1">
              <a:spcBef>
                <a:spcPct val="0"/>
              </a:spcBef>
              <a:buClrTx/>
              <a:buFont typeface="Arial" panose="020B0604020202020204" pitchFamily="34" charset="0"/>
              <a:buChar char="•"/>
            </a:pPr>
            <a:r>
              <a:rPr lang="en-US" altLang="en-US" sz="1575" b="0" dirty="0">
                <a:latin typeface="Times New Roman" panose="02020603050405020304" pitchFamily="18" charset="0"/>
              </a:rPr>
              <a:t># Must know , Nice to know  &amp; Desire to know </a:t>
            </a:r>
          </a:p>
        </p:txBody>
      </p:sp>
      <p:sp>
        <p:nvSpPr>
          <p:cNvPr id="4122" name="Rectangle 3">
            <a:extLst>
              <a:ext uri="{FF2B5EF4-FFF2-40B4-BE49-F238E27FC236}">
                <a16:creationId xmlns:a16="http://schemas.microsoft.com/office/drawing/2014/main" id="{055426B3-8A3E-9576-8158-CB942AC06BE9}"/>
              </a:ext>
            </a:extLst>
          </p:cNvPr>
          <p:cNvSpPr>
            <a:spLocks noChangeArrowheads="1"/>
          </p:cNvSpPr>
          <p:nvPr/>
        </p:nvSpPr>
        <p:spPr bwMode="auto">
          <a:xfrm>
            <a:off x="2212181" y="2415780"/>
            <a:ext cx="5511404"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hlink"/>
              </a:buClr>
              <a:buChar char="–"/>
              <a:defRPr sz="2800" b="1">
                <a:solidFill>
                  <a:schemeClr val="tx1"/>
                </a:solidFill>
                <a:latin typeface="Arial" panose="020B0604020202020204" pitchFamily="34" charset="0"/>
              </a:defRPr>
            </a:lvl2pPr>
            <a:lvl3pPr marL="1143000" indent="-228600">
              <a:spcBef>
                <a:spcPct val="20000"/>
              </a:spcBef>
              <a:buClr>
                <a:schemeClr val="hlink"/>
              </a:buClr>
              <a:buChar char="•"/>
              <a:defRPr sz="2400" b="1">
                <a:solidFill>
                  <a:schemeClr val="tx1"/>
                </a:solidFill>
                <a:latin typeface="Arial" panose="020B0604020202020204" pitchFamily="34" charset="0"/>
              </a:defRPr>
            </a:lvl3pPr>
            <a:lvl4pPr marL="1600200" indent="-228600">
              <a:spcBef>
                <a:spcPct val="20000"/>
              </a:spcBef>
              <a:buClr>
                <a:schemeClr val="hlink"/>
              </a:buClr>
              <a:buChar char="–"/>
              <a:defRPr sz="2000" b="1">
                <a:solidFill>
                  <a:schemeClr val="tx1"/>
                </a:solidFill>
                <a:latin typeface="Arial" panose="020B0604020202020204" pitchFamily="34" charset="0"/>
              </a:defRPr>
            </a:lvl4pPr>
            <a:lvl5pPr marL="2057400" indent="-228600">
              <a:spcBef>
                <a:spcPct val="20000"/>
              </a:spcBef>
              <a:buClr>
                <a:schemeClr val="hlink"/>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575" dirty="0">
                <a:latin typeface="Times New Roman" panose="02020603050405020304" pitchFamily="18" charset="0"/>
                <a:cs typeface="Times New Roman" panose="02020603050405020304" pitchFamily="18" charset="0"/>
              </a:rPr>
              <a:t>At the end of this presentation the learner is expected to know </a:t>
            </a:r>
            <a:endParaRPr lang="en-US" altLang="en-US" sz="1575" b="0" dirty="0">
              <a:latin typeface="Times New Roman" panose="02020603050405020304" pitchFamily="18" charset="0"/>
            </a:endParaRPr>
          </a:p>
        </p:txBody>
      </p:sp>
      <p:sp>
        <p:nvSpPr>
          <p:cNvPr id="4123" name="Slide Number Placeholder 4">
            <a:extLst>
              <a:ext uri="{FF2B5EF4-FFF2-40B4-BE49-F238E27FC236}">
                <a16:creationId xmlns:a16="http://schemas.microsoft.com/office/drawing/2014/main" id="{E7C3DE27-1CB4-5DE8-B166-F6A310BEFBE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Font typeface="Wingdings" panose="05000000000000000000" pitchFamily="2" charset="2"/>
              <a:buChar char="l"/>
              <a:defRPr sz="2400" b="1">
                <a:solidFill>
                  <a:schemeClr val="tx1"/>
                </a:solidFill>
                <a:latin typeface="Arial" panose="020B0604020202020204" pitchFamily="34" charset="0"/>
              </a:defRPr>
            </a:lvl1pPr>
            <a:lvl2pPr marL="557213" indent="-214313">
              <a:spcBef>
                <a:spcPct val="20000"/>
              </a:spcBef>
              <a:buClr>
                <a:schemeClr val="hlink"/>
              </a:buClr>
              <a:buChar char="–"/>
              <a:defRPr sz="2100" b="1">
                <a:solidFill>
                  <a:schemeClr val="tx1"/>
                </a:solidFill>
                <a:latin typeface="Arial" panose="020B0604020202020204" pitchFamily="34" charset="0"/>
              </a:defRPr>
            </a:lvl2pPr>
            <a:lvl3pPr marL="857250" indent="-171450">
              <a:spcBef>
                <a:spcPct val="20000"/>
              </a:spcBef>
              <a:buClr>
                <a:schemeClr val="hlink"/>
              </a:buClr>
              <a:buChar char="•"/>
              <a:defRPr sz="1800" b="1">
                <a:solidFill>
                  <a:schemeClr val="tx1"/>
                </a:solidFill>
                <a:latin typeface="Arial" panose="020B0604020202020204" pitchFamily="34" charset="0"/>
              </a:defRPr>
            </a:lvl3pPr>
            <a:lvl4pPr marL="1200150" indent="-171450">
              <a:spcBef>
                <a:spcPct val="20000"/>
              </a:spcBef>
              <a:buClr>
                <a:schemeClr val="hlink"/>
              </a:buClr>
              <a:buChar char="–"/>
              <a:defRPr sz="1500" b="1">
                <a:solidFill>
                  <a:schemeClr val="tx1"/>
                </a:solidFill>
                <a:latin typeface="Arial" panose="020B0604020202020204" pitchFamily="34" charset="0"/>
              </a:defRPr>
            </a:lvl4pPr>
            <a:lvl5pPr marL="1543050" indent="-171450">
              <a:spcBef>
                <a:spcPct val="20000"/>
              </a:spcBef>
              <a:buClr>
                <a:schemeClr val="hlink"/>
              </a:buClr>
              <a:buChar char="•"/>
              <a:defRPr sz="1500" b="1">
                <a:solidFill>
                  <a:schemeClr val="tx1"/>
                </a:solidFill>
                <a:latin typeface="Arial" panose="020B0604020202020204" pitchFamily="34" charset="0"/>
              </a:defRPr>
            </a:lvl5pPr>
            <a:lvl6pPr marL="1885950" indent="-171450" eaLnBrk="0" fontAlgn="base" hangingPunct="0">
              <a:spcBef>
                <a:spcPct val="20000"/>
              </a:spcBef>
              <a:spcAft>
                <a:spcPct val="0"/>
              </a:spcAft>
              <a:buClr>
                <a:schemeClr val="hlink"/>
              </a:buClr>
              <a:buChar char="•"/>
              <a:defRPr sz="1500" b="1">
                <a:solidFill>
                  <a:schemeClr val="tx1"/>
                </a:solidFill>
                <a:latin typeface="Arial" panose="020B0604020202020204" pitchFamily="34" charset="0"/>
              </a:defRPr>
            </a:lvl6pPr>
            <a:lvl7pPr marL="2228850" indent="-171450" eaLnBrk="0" fontAlgn="base" hangingPunct="0">
              <a:spcBef>
                <a:spcPct val="20000"/>
              </a:spcBef>
              <a:spcAft>
                <a:spcPct val="0"/>
              </a:spcAft>
              <a:buClr>
                <a:schemeClr val="hlink"/>
              </a:buClr>
              <a:buChar char="•"/>
              <a:defRPr sz="1500" b="1">
                <a:solidFill>
                  <a:schemeClr val="tx1"/>
                </a:solidFill>
                <a:latin typeface="Arial" panose="020B0604020202020204" pitchFamily="34" charset="0"/>
              </a:defRPr>
            </a:lvl7pPr>
            <a:lvl8pPr marL="2571750" indent="-171450" eaLnBrk="0" fontAlgn="base" hangingPunct="0">
              <a:spcBef>
                <a:spcPct val="20000"/>
              </a:spcBef>
              <a:spcAft>
                <a:spcPct val="0"/>
              </a:spcAft>
              <a:buClr>
                <a:schemeClr val="hlink"/>
              </a:buClr>
              <a:buChar char="•"/>
              <a:defRPr sz="1500" b="1">
                <a:solidFill>
                  <a:schemeClr val="tx1"/>
                </a:solidFill>
                <a:latin typeface="Arial" panose="020B0604020202020204" pitchFamily="34" charset="0"/>
              </a:defRPr>
            </a:lvl8pPr>
            <a:lvl9pPr marL="2914650" indent="-171450" eaLnBrk="0" fontAlgn="base" hangingPunct="0">
              <a:spcBef>
                <a:spcPct val="20000"/>
              </a:spcBef>
              <a:spcAft>
                <a:spcPct val="0"/>
              </a:spcAft>
              <a:buClr>
                <a:schemeClr val="hlink"/>
              </a:buClr>
              <a:buChar char="•"/>
              <a:defRPr sz="1500" b="1">
                <a:solidFill>
                  <a:schemeClr val="tx1"/>
                </a:solidFill>
                <a:latin typeface="Arial" panose="020B0604020202020204" pitchFamily="34" charset="0"/>
              </a:defRPr>
            </a:lvl9pPr>
          </a:lstStyle>
          <a:p>
            <a:pPr>
              <a:spcBef>
                <a:spcPct val="0"/>
              </a:spcBef>
              <a:buClrTx/>
              <a:buFontTx/>
              <a:buNone/>
            </a:pPr>
            <a:fld id="{458BFCB3-67B3-4218-857E-D596C2BE30AB}" type="slidenum">
              <a:rPr lang="en-US" altLang="en-US" sz="1050" b="0">
                <a:latin typeface="Times New Roman" panose="02020603050405020304" pitchFamily="18" charset="0"/>
              </a:rPr>
              <a:pPr>
                <a:spcBef>
                  <a:spcPct val="0"/>
                </a:spcBef>
                <a:buClrTx/>
                <a:buFontTx/>
                <a:buNone/>
              </a:pPr>
              <a:t>21</a:t>
            </a:fld>
            <a:endParaRPr lang="en-US" altLang="en-US" sz="1050" b="0">
              <a:latin typeface="Times New Roman" panose="02020603050405020304" pitchFamily="18" charset="0"/>
            </a:endParaRPr>
          </a:p>
        </p:txBody>
      </p:sp>
    </p:spTree>
    <p:extLst>
      <p:ext uri="{BB962C8B-B14F-4D97-AF65-F5344CB8AC3E}">
        <p14:creationId xmlns:p14="http://schemas.microsoft.com/office/powerpoint/2010/main" val="1242184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84EA48-5E81-4208-B9D0-07CD14EE23DA}"/>
              </a:ext>
            </a:extLst>
          </p:cNvPr>
          <p:cNvSpPr txBox="1"/>
          <p:nvPr/>
        </p:nvSpPr>
        <p:spPr>
          <a:xfrm>
            <a:off x="3279710" y="438539"/>
            <a:ext cx="2584580" cy="646331"/>
          </a:xfrm>
          <a:prstGeom prst="rect">
            <a:avLst/>
          </a:prstGeom>
          <a:noFill/>
        </p:spPr>
        <p:txBody>
          <a:bodyPr wrap="square" rtlCol="0">
            <a:spAutoFit/>
          </a:bodyPr>
          <a:lstStyle/>
          <a:p>
            <a:r>
              <a:rPr lang="en-US" sz="3600" b="1" u="sng" dirty="0"/>
              <a:t>CONTENTS</a:t>
            </a:r>
          </a:p>
        </p:txBody>
      </p:sp>
      <p:sp>
        <p:nvSpPr>
          <p:cNvPr id="4" name="TextBox 3">
            <a:extLst>
              <a:ext uri="{FF2B5EF4-FFF2-40B4-BE49-F238E27FC236}">
                <a16:creationId xmlns:a16="http://schemas.microsoft.com/office/drawing/2014/main" id="{CBFAD0DD-C736-44D3-92C6-F89C2D06DA1D}"/>
              </a:ext>
            </a:extLst>
          </p:cNvPr>
          <p:cNvSpPr txBox="1"/>
          <p:nvPr/>
        </p:nvSpPr>
        <p:spPr>
          <a:xfrm>
            <a:off x="587830" y="1399592"/>
            <a:ext cx="3694921" cy="6463308"/>
          </a:xfrm>
          <a:prstGeom prst="rect">
            <a:avLst/>
          </a:prstGeom>
          <a:noFill/>
        </p:spPr>
        <p:txBody>
          <a:bodyPr wrap="square" rtlCol="0">
            <a:spAutoFit/>
          </a:bodyPr>
          <a:lstStyle/>
          <a:p>
            <a:pPr marL="285750" indent="-285750">
              <a:buFont typeface="Arial" panose="020B0604020202020204" pitchFamily="34" charset="0"/>
              <a:buChar char="•"/>
            </a:pPr>
            <a:r>
              <a:rPr lang="en-US" dirty="0"/>
              <a:t>INTRODUCTION</a:t>
            </a:r>
          </a:p>
          <a:p>
            <a:pPr marL="285750" indent="-285750">
              <a:buFont typeface="Arial" panose="020B0604020202020204" pitchFamily="34" charset="0"/>
              <a:buChar char="•"/>
            </a:pPr>
            <a:r>
              <a:rPr lang="en-US" dirty="0"/>
              <a:t>DEFINITION- OPEN APEX</a:t>
            </a:r>
          </a:p>
          <a:p>
            <a:pPr marL="285750" indent="-285750">
              <a:buFont typeface="Arial" panose="020B0604020202020204" pitchFamily="34" charset="0"/>
              <a:buChar char="•"/>
            </a:pPr>
            <a:r>
              <a:rPr lang="en-US" dirty="0"/>
              <a:t>CAUSES OF OPEN APEX</a:t>
            </a:r>
          </a:p>
          <a:p>
            <a:pPr marL="285750" indent="-285750">
              <a:buFont typeface="Arial" panose="020B0604020202020204" pitchFamily="34" charset="0"/>
              <a:buChar char="•"/>
            </a:pPr>
            <a:r>
              <a:rPr lang="en-US" dirty="0"/>
              <a:t>TYPES OF OPEN APEX</a:t>
            </a:r>
          </a:p>
          <a:p>
            <a:pPr marL="285750" indent="-285750">
              <a:buFont typeface="Arial" panose="020B0604020202020204" pitchFamily="34" charset="0"/>
              <a:buChar char="•"/>
            </a:pPr>
            <a:r>
              <a:rPr lang="en-US" dirty="0"/>
              <a:t>STAGES OF ROOT DEVELOPMENT</a:t>
            </a:r>
          </a:p>
          <a:p>
            <a:pPr marL="285750" indent="-285750">
              <a:buFont typeface="Arial" panose="020B0604020202020204" pitchFamily="34" charset="0"/>
              <a:buChar char="•"/>
            </a:pPr>
            <a:r>
              <a:rPr lang="en-US" dirty="0"/>
              <a:t>PROBLEMS ASSOCIATED WITH IMMATURE APEX</a:t>
            </a:r>
          </a:p>
          <a:p>
            <a:pPr marL="285750" indent="-285750">
              <a:buFont typeface="Arial" panose="020B0604020202020204" pitchFamily="34" charset="0"/>
              <a:buChar char="•"/>
            </a:pPr>
            <a:r>
              <a:rPr lang="en-US" dirty="0"/>
              <a:t>DIAGNOSIS AND TREATMENT ASSESSMENT</a:t>
            </a:r>
          </a:p>
          <a:p>
            <a:pPr marL="285750" indent="-285750">
              <a:buFont typeface="Arial" panose="020B0604020202020204" pitchFamily="34" charset="0"/>
              <a:buChar char="•"/>
            </a:pPr>
            <a:r>
              <a:rPr lang="en-US" dirty="0"/>
              <a:t>APEXOGENESIS: INDICATION, CONTRAINDICATION</a:t>
            </a:r>
          </a:p>
          <a:p>
            <a:pPr marL="285750" indent="-285750">
              <a:buFont typeface="Arial" panose="020B0604020202020204" pitchFamily="34" charset="0"/>
              <a:buChar char="•"/>
            </a:pPr>
            <a:r>
              <a:rPr lang="en-US" dirty="0"/>
              <a:t>GOALS OF APEXOGENESIS</a:t>
            </a:r>
          </a:p>
          <a:p>
            <a:pPr marL="285750" indent="-285750">
              <a:buFont typeface="Arial" panose="020B0604020202020204" pitchFamily="34" charset="0"/>
              <a:buChar char="•"/>
            </a:pPr>
            <a:r>
              <a:rPr lang="en-US" dirty="0"/>
              <a:t>PROCEDURE </a:t>
            </a:r>
          </a:p>
          <a:p>
            <a:pPr marL="285750" indent="-285750">
              <a:buFont typeface="Arial" panose="020B0604020202020204" pitchFamily="34" charset="0"/>
              <a:buChar char="•"/>
            </a:pPr>
            <a:r>
              <a:rPr lang="en-US" dirty="0"/>
              <a:t>FOLLOW UP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8D9C00FD-0E5D-4B87-A9DC-B3927E93D082}"/>
              </a:ext>
            </a:extLst>
          </p:cNvPr>
          <p:cNvSpPr txBox="1"/>
          <p:nvPr/>
        </p:nvSpPr>
        <p:spPr>
          <a:xfrm>
            <a:off x="5598368" y="1399592"/>
            <a:ext cx="3265714" cy="3416320"/>
          </a:xfrm>
          <a:prstGeom prst="rect">
            <a:avLst/>
          </a:prstGeom>
          <a:noFill/>
        </p:spPr>
        <p:txBody>
          <a:bodyPr wrap="square" rtlCol="0">
            <a:spAutoFit/>
          </a:bodyPr>
          <a:lstStyle/>
          <a:p>
            <a:pPr marL="285750" indent="-285750">
              <a:buFont typeface="Arial" panose="020B0604020202020204" pitchFamily="34" charset="0"/>
              <a:buChar char="•"/>
            </a:pPr>
            <a:r>
              <a:rPr lang="en-US" dirty="0"/>
              <a:t>APEXIFICATION: INDICATIONS, CONTRAINDICATIONS, OBJECTIVES</a:t>
            </a:r>
          </a:p>
          <a:p>
            <a:pPr marL="285750" indent="-285750">
              <a:buFont typeface="Arial" panose="020B0604020202020204" pitchFamily="34" charset="0"/>
              <a:buChar char="•"/>
            </a:pPr>
            <a:r>
              <a:rPr lang="en-US" dirty="0"/>
              <a:t>VARIOUS APPROACHES</a:t>
            </a:r>
          </a:p>
          <a:p>
            <a:pPr marL="285750" indent="-285750">
              <a:buFont typeface="Arial" panose="020B0604020202020204" pitchFamily="34" charset="0"/>
              <a:buChar char="•"/>
            </a:pPr>
            <a:r>
              <a:rPr lang="en-US" dirty="0"/>
              <a:t>ONE VISIT APEXIFICATION</a:t>
            </a:r>
          </a:p>
          <a:p>
            <a:pPr marL="285750" indent="-285750">
              <a:buFont typeface="Arial" panose="020B0604020202020204" pitchFamily="34" charset="0"/>
              <a:buChar char="•"/>
            </a:pPr>
            <a:r>
              <a:rPr lang="en-US" dirty="0"/>
              <a:t>RESULTS OF APEXIFICATION BY FRANK</a:t>
            </a:r>
          </a:p>
          <a:p>
            <a:pPr marL="285750" indent="-285750">
              <a:buFont typeface="Arial" panose="020B0604020202020204" pitchFamily="34" charset="0"/>
              <a:buChar char="•"/>
            </a:pPr>
            <a:r>
              <a:rPr lang="en-US" dirty="0"/>
              <a:t>MEDICAMENTS USED: CALCIUM HYDROXIDE, MTA, BIODENTINE</a:t>
            </a:r>
          </a:p>
          <a:p>
            <a:pPr marL="285750" indent="-285750">
              <a:buFont typeface="Arial" panose="020B0604020202020204" pitchFamily="34" charset="0"/>
              <a:buChar char="•"/>
            </a:pPr>
            <a:r>
              <a:rPr lang="en-US" dirty="0"/>
              <a:t>CONCLUSION</a:t>
            </a:r>
          </a:p>
          <a:p>
            <a:pPr marL="285750" indent="-285750">
              <a:buFont typeface="Arial" panose="020B0604020202020204" pitchFamily="34" charset="0"/>
              <a:buChar char="•"/>
            </a:pPr>
            <a:r>
              <a:rPr lang="en-US" dirty="0"/>
              <a:t>REFERNCES</a:t>
            </a:r>
          </a:p>
        </p:txBody>
      </p:sp>
      <p:sp>
        <p:nvSpPr>
          <p:cNvPr id="2" name="Slide Number Placeholder 1">
            <a:extLst>
              <a:ext uri="{FF2B5EF4-FFF2-40B4-BE49-F238E27FC236}">
                <a16:creationId xmlns:a16="http://schemas.microsoft.com/office/drawing/2014/main" id="{F67E044C-A19D-4520-8691-29817B851FA4}"/>
              </a:ext>
            </a:extLst>
          </p:cNvPr>
          <p:cNvSpPr>
            <a:spLocks noGrp="1"/>
          </p:cNvSpPr>
          <p:nvPr>
            <p:ph type="sldNum" sz="quarter" idx="12"/>
          </p:nvPr>
        </p:nvSpPr>
        <p:spPr/>
        <p:txBody>
          <a:bodyPr/>
          <a:lstStyle/>
          <a:p>
            <a:fld id="{ECAF5B7B-0C93-41A6-A3A2-8398AEE8472A}" type="slidenum">
              <a:rPr lang="en-IN" smtClean="0"/>
              <a:pPr/>
              <a:t>22</a:t>
            </a:fld>
            <a:endParaRPr lang="en-IN"/>
          </a:p>
        </p:txBody>
      </p:sp>
    </p:spTree>
    <p:extLst>
      <p:ext uri="{BB962C8B-B14F-4D97-AF65-F5344CB8AC3E}">
        <p14:creationId xmlns:p14="http://schemas.microsoft.com/office/powerpoint/2010/main" val="2502990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410" y="1299935"/>
            <a:ext cx="8677836" cy="3662541"/>
          </a:xfrm>
          <a:prstGeom prst="rect">
            <a:avLst/>
          </a:prstGeom>
        </p:spPr>
        <p:txBody>
          <a:bodyPr wrap="square">
            <a:spAutoFit/>
          </a:bodyPr>
          <a:lstStyle/>
          <a:p>
            <a:r>
              <a:rPr lang="en-IN" sz="2400" b="1" dirty="0">
                <a:solidFill>
                  <a:srgbClr val="3793AB"/>
                </a:solidFill>
                <a:latin typeface="Times New Roman" panose="02020603050405020304" pitchFamily="18" charset="0"/>
              </a:rPr>
              <a:t>Physical and chemical properties</a:t>
            </a:r>
          </a:p>
          <a:p>
            <a:endParaRPr lang="en-IN" sz="2400" b="1" dirty="0">
              <a:solidFill>
                <a:srgbClr val="3793AB"/>
              </a:solidFill>
              <a:latin typeface="Times New Roman" panose="02020603050405020304" pitchFamily="18" charset="0"/>
            </a:endParaRPr>
          </a:p>
          <a:p>
            <a:pPr marL="457200" indent="-457200">
              <a:buAutoNum type="arabicPeriod"/>
            </a:pPr>
            <a:r>
              <a:rPr lang="en-IN" sz="2400" b="1" dirty="0" err="1">
                <a:solidFill>
                  <a:srgbClr val="FF0000"/>
                </a:solidFill>
                <a:latin typeface="Times New Roman" panose="02020603050405020304" pitchFamily="18" charset="0"/>
              </a:rPr>
              <a:t>Ph</a:t>
            </a:r>
            <a:endParaRPr lang="en-IN" sz="2400" b="1" dirty="0">
              <a:solidFill>
                <a:srgbClr val="FF0000"/>
              </a:solidFill>
              <a:latin typeface="Times New Roman" panose="02020603050405020304" pitchFamily="18" charset="0"/>
            </a:endParaRPr>
          </a:p>
          <a:p>
            <a:pPr marL="457200" indent="-457200">
              <a:buAutoNum type="arabicPeriod"/>
            </a:pPr>
            <a:endParaRPr lang="en-IN" sz="2000" b="1" dirty="0">
              <a:latin typeface="Times New Roman" panose="02020603050405020304" pitchFamily="18" charset="0"/>
            </a:endParaRPr>
          </a:p>
          <a:p>
            <a:pPr marL="285750" indent="-285750">
              <a:buFont typeface="Arial" panose="020B0604020202020204" pitchFamily="34" charset="0"/>
              <a:buChar char="•"/>
            </a:pPr>
            <a:r>
              <a:rPr lang="en-US" sz="2000" b="1" dirty="0">
                <a:latin typeface="Times New Roman" panose="02020603050405020304" pitchFamily="18" charset="0"/>
              </a:rPr>
              <a:t>MTA has a pH similar to that of calcium hydroxide of 12.5</a:t>
            </a:r>
          </a:p>
          <a:p>
            <a:endParaRPr lang="en-US" sz="2000" b="1" dirty="0">
              <a:latin typeface="Times New Roman" panose="02020603050405020304" pitchFamily="18" charset="0"/>
            </a:endParaRPr>
          </a:p>
          <a:p>
            <a:pPr marL="285750" indent="-285750">
              <a:buFont typeface="Arial" panose="020B0604020202020204" pitchFamily="34" charset="0"/>
              <a:buChar char="•"/>
            </a:pPr>
            <a:r>
              <a:rPr lang="en-US" sz="2000" b="1" dirty="0">
                <a:latin typeface="Times New Roman" panose="02020603050405020304" pitchFamily="18" charset="0"/>
              </a:rPr>
              <a:t>This similarity with calcium hydroxide is thought to contribute to its inductive potential and the resultant hard tissue formation</a:t>
            </a:r>
          </a:p>
          <a:p>
            <a:endParaRPr lang="en-US" sz="2000" b="1" dirty="0">
              <a:latin typeface="Times New Roman" panose="02020603050405020304" pitchFamily="18" charset="0"/>
            </a:endParaRPr>
          </a:p>
          <a:p>
            <a:pPr marL="285750" indent="-285750">
              <a:buFont typeface="Arial" panose="020B0604020202020204" pitchFamily="34" charset="0"/>
              <a:buChar char="•"/>
            </a:pPr>
            <a:r>
              <a:rPr lang="en-US" sz="2000" b="1" dirty="0">
                <a:latin typeface="Times New Roman" panose="02020603050405020304" pitchFamily="18" charset="0"/>
              </a:rPr>
              <a:t>The pH of MTA as it set was measured with a pH meter using a </a:t>
            </a:r>
            <a:r>
              <a:rPr lang="en-IN" sz="2000" b="1" dirty="0">
                <a:latin typeface="Times New Roman" panose="02020603050405020304" pitchFamily="18" charset="0"/>
              </a:rPr>
              <a:t>temperature-compensated electrode.</a:t>
            </a:r>
            <a:endParaRPr lang="en-IN" sz="2000" b="1" dirty="0"/>
          </a:p>
        </p:txBody>
      </p:sp>
      <p:sp>
        <p:nvSpPr>
          <p:cNvPr id="3" name="Slide Number Placeholder 2">
            <a:extLst>
              <a:ext uri="{FF2B5EF4-FFF2-40B4-BE49-F238E27FC236}">
                <a16:creationId xmlns:a16="http://schemas.microsoft.com/office/drawing/2014/main" id="{E7DB36DB-21FB-4802-B8A1-38754B201FE3}"/>
              </a:ext>
            </a:extLst>
          </p:cNvPr>
          <p:cNvSpPr>
            <a:spLocks noGrp="1"/>
          </p:cNvSpPr>
          <p:nvPr>
            <p:ph type="sldNum" sz="quarter" idx="12"/>
          </p:nvPr>
        </p:nvSpPr>
        <p:spPr/>
        <p:txBody>
          <a:bodyPr/>
          <a:lstStyle/>
          <a:p>
            <a:fld id="{ECAF5B7B-0C93-41A6-A3A2-8398AEE8472A}" type="slidenum">
              <a:rPr lang="en-IN" smtClean="0"/>
              <a:pPr/>
              <a:t>23</a:t>
            </a:fld>
            <a:endParaRPr lang="en-IN"/>
          </a:p>
        </p:txBody>
      </p:sp>
    </p:spTree>
    <p:extLst>
      <p:ext uri="{BB962C8B-B14F-4D97-AF65-F5344CB8AC3E}">
        <p14:creationId xmlns:p14="http://schemas.microsoft.com/office/powerpoint/2010/main" val="837704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683" y="969584"/>
            <a:ext cx="8901954" cy="4893647"/>
          </a:xfrm>
          <a:prstGeom prst="rect">
            <a:avLst/>
          </a:prstGeom>
        </p:spPr>
        <p:txBody>
          <a:bodyPr wrap="square">
            <a:spAutoFit/>
          </a:bodyPr>
          <a:lstStyle/>
          <a:p>
            <a:pPr algn="ctr"/>
            <a:r>
              <a:rPr lang="en-IN" sz="2400" b="1" dirty="0">
                <a:solidFill>
                  <a:srgbClr val="FF0000"/>
                </a:solidFill>
                <a:latin typeface="Times New Roman" panose="02020603050405020304" pitchFamily="18" charset="0"/>
              </a:rPr>
              <a:t>2. Sealing ability &amp; marginal adaptation</a:t>
            </a:r>
          </a:p>
          <a:p>
            <a:pPr algn="ctr"/>
            <a:endParaRPr lang="en-IN" sz="2400" b="1" dirty="0">
              <a:solidFill>
                <a:srgbClr val="3793AB"/>
              </a:solidFill>
              <a:latin typeface="Times New Roman" panose="02020603050405020304" pitchFamily="18" charset="0"/>
            </a:endParaRPr>
          </a:p>
          <a:p>
            <a:pPr algn="ctr"/>
            <a:endParaRPr lang="en-IN" sz="2400" b="1" dirty="0">
              <a:solidFill>
                <a:srgbClr val="3793AB"/>
              </a:solidFill>
              <a:latin typeface="Times New Roman" panose="02020603050405020304" pitchFamily="18" charset="0"/>
            </a:endParaRP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The quality of apical seal for different retrograde materials has been assessed by different research groups, based on the degree of penetration by</a:t>
            </a:r>
          </a:p>
          <a:p>
            <a:pPr marL="285750" indent="-28575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Dye</a:t>
            </a:r>
          </a:p>
          <a:p>
            <a:pPr marL="285750" indent="-285750">
              <a:buFont typeface="Arial" panose="020B0604020202020204" pitchFamily="34" charset="0"/>
              <a:buChar char="•"/>
            </a:pPr>
            <a:endParaRPr lang="en-IN"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radio-isotope</a:t>
            </a:r>
          </a:p>
          <a:p>
            <a:pPr marL="285750" indent="-285750">
              <a:buFont typeface="Arial" panose="020B0604020202020204" pitchFamily="34" charset="0"/>
              <a:buChar char="•"/>
            </a:pPr>
            <a:endParaRPr lang="en-IN"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Bacterial</a:t>
            </a:r>
          </a:p>
          <a:p>
            <a:pPr marL="285750" indent="-285750">
              <a:buFont typeface="Arial" panose="020B0604020202020204" pitchFamily="34" charset="0"/>
              <a:buChar char="•"/>
            </a:pPr>
            <a:endParaRPr lang="en-IN"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electro-chemical means and</a:t>
            </a:r>
          </a:p>
          <a:p>
            <a:pPr marL="285750" indent="-285750">
              <a:buFont typeface="Arial" panose="020B0604020202020204" pitchFamily="34" charset="0"/>
              <a:buChar char="•"/>
            </a:pPr>
            <a:endParaRPr lang="en-IN"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fluid filtration techniques</a:t>
            </a:r>
          </a:p>
        </p:txBody>
      </p:sp>
      <p:sp>
        <p:nvSpPr>
          <p:cNvPr id="3" name="Slide Number Placeholder 2">
            <a:extLst>
              <a:ext uri="{FF2B5EF4-FFF2-40B4-BE49-F238E27FC236}">
                <a16:creationId xmlns:a16="http://schemas.microsoft.com/office/drawing/2014/main" id="{7E8D1F30-5DFE-41F2-A984-7FDA722875ED}"/>
              </a:ext>
            </a:extLst>
          </p:cNvPr>
          <p:cNvSpPr>
            <a:spLocks noGrp="1"/>
          </p:cNvSpPr>
          <p:nvPr>
            <p:ph type="sldNum" sz="quarter" idx="12"/>
          </p:nvPr>
        </p:nvSpPr>
        <p:spPr/>
        <p:txBody>
          <a:bodyPr/>
          <a:lstStyle/>
          <a:p>
            <a:fld id="{ECAF5B7B-0C93-41A6-A3A2-8398AEE8472A}" type="slidenum">
              <a:rPr lang="en-IN" smtClean="0"/>
              <a:pPr/>
              <a:t>24</a:t>
            </a:fld>
            <a:endParaRPr lang="en-IN"/>
          </a:p>
        </p:txBody>
      </p:sp>
    </p:spTree>
    <p:extLst>
      <p:ext uri="{BB962C8B-B14F-4D97-AF65-F5344CB8AC3E}">
        <p14:creationId xmlns:p14="http://schemas.microsoft.com/office/powerpoint/2010/main" val="31558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388239"/>
            <a:ext cx="9081248" cy="3785652"/>
          </a:xfrm>
          <a:prstGeom prst="rect">
            <a:avLst/>
          </a:prstGeom>
        </p:spPr>
        <p:txBody>
          <a:bodyPr wrap="square">
            <a:spAutoFit/>
          </a:bodyPr>
          <a:lstStyle/>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MTA is also associated with less overfills and the superior outcome associated with the material is observed with or without blood contamination of the root cavities.</a:t>
            </a:r>
          </a:p>
          <a:p>
            <a:pPr marL="342900" indent="-34290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In a study carried out by Fischer </a:t>
            </a:r>
            <a:r>
              <a:rPr lang="en-US" sz="2000" b="1" i="1" dirty="0">
                <a:latin typeface="Times New Roman" panose="02020603050405020304" pitchFamily="18" charset="0"/>
                <a:cs typeface="Times New Roman" panose="02020603050405020304" pitchFamily="18" charset="0"/>
              </a:rPr>
              <a:t>et al.1998, </a:t>
            </a:r>
            <a:r>
              <a:rPr lang="en-US" sz="2000" b="1" dirty="0">
                <a:latin typeface="Times New Roman" panose="02020603050405020304" pitchFamily="18" charset="0"/>
                <a:cs typeface="Times New Roman" panose="02020603050405020304" pitchFamily="18" charset="0"/>
              </a:rPr>
              <a:t>using bacterial leakage model, the time period in which materials began leaking was 10-63 days for amalgam, 24- 91 days for IRM.</a:t>
            </a:r>
          </a:p>
          <a:p>
            <a:pPr marL="342900" indent="-34290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MTA did not begin to leak till day 49.</a:t>
            </a:r>
          </a:p>
          <a:p>
            <a:pPr marL="342900" indent="-34290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The superior sealing ability of MTA is thought to be due to the setting expansion it undergoes in moist environment</a:t>
            </a:r>
            <a:endParaRPr lang="en-IN" sz="2000" b="1"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C57D2911-7CC1-41F2-85B3-4E0C671A55A4}"/>
              </a:ext>
            </a:extLst>
          </p:cNvPr>
          <p:cNvSpPr>
            <a:spLocks noGrp="1"/>
          </p:cNvSpPr>
          <p:nvPr>
            <p:ph type="sldNum" sz="quarter" idx="12"/>
          </p:nvPr>
        </p:nvSpPr>
        <p:spPr/>
        <p:txBody>
          <a:bodyPr/>
          <a:lstStyle/>
          <a:p>
            <a:fld id="{ECAF5B7B-0C93-41A6-A3A2-8398AEE8472A}" type="slidenum">
              <a:rPr lang="en-IN" smtClean="0"/>
              <a:pPr/>
              <a:t>25</a:t>
            </a:fld>
            <a:endParaRPr lang="en-IN"/>
          </a:p>
        </p:txBody>
      </p:sp>
    </p:spTree>
    <p:extLst>
      <p:ext uri="{BB962C8B-B14F-4D97-AF65-F5344CB8AC3E}">
        <p14:creationId xmlns:p14="http://schemas.microsoft.com/office/powerpoint/2010/main" val="3439905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76" y="1243899"/>
            <a:ext cx="8408895" cy="3354765"/>
          </a:xfrm>
          <a:prstGeom prst="rect">
            <a:avLst/>
          </a:prstGeom>
        </p:spPr>
        <p:txBody>
          <a:bodyPr wrap="square">
            <a:spAutoFit/>
          </a:bodyPr>
          <a:lstStyle/>
          <a:p>
            <a:pPr algn="ctr"/>
            <a:r>
              <a:rPr lang="en-IN" b="1" dirty="0">
                <a:solidFill>
                  <a:srgbClr val="FF0000"/>
                </a:solidFill>
                <a:latin typeface="Times New Roman" panose="02020603050405020304" pitchFamily="18" charset="0"/>
              </a:rPr>
              <a:t>3. </a:t>
            </a:r>
            <a:r>
              <a:rPr lang="en-IN" sz="2400" b="1" dirty="0">
                <a:solidFill>
                  <a:srgbClr val="FF0000"/>
                </a:solidFill>
                <a:latin typeface="Times New Roman" panose="02020603050405020304" pitchFamily="18" charset="0"/>
              </a:rPr>
              <a:t>COMPRESSIVE STRENGTH</a:t>
            </a:r>
          </a:p>
          <a:p>
            <a:pPr algn="ctr"/>
            <a:endParaRPr lang="en-IN" sz="2400" b="1" dirty="0">
              <a:solidFill>
                <a:srgbClr val="3793AB"/>
              </a:solidFill>
              <a:latin typeface="Times New Roman" panose="02020603050405020304" pitchFamily="18" charset="0"/>
            </a:endParaRPr>
          </a:p>
          <a:p>
            <a:endParaRPr lang="en-IN" sz="2000" b="1" dirty="0">
              <a:solidFill>
                <a:srgbClr val="3793AB"/>
              </a:solidFill>
              <a:latin typeface="Times New Roman" panose="02020603050405020304" pitchFamily="18" charset="0"/>
            </a:endParaRPr>
          </a:p>
          <a:p>
            <a:pPr marL="285750" indent="-285750">
              <a:buFont typeface="Arial" panose="020B0604020202020204" pitchFamily="34" charset="0"/>
              <a:buChar char="•"/>
            </a:pPr>
            <a:r>
              <a:rPr lang="en-US" sz="2000" b="1" dirty="0">
                <a:latin typeface="Times New Roman" panose="02020603050405020304" pitchFamily="18" charset="0"/>
              </a:rPr>
              <a:t>MTA has a relatively low compressive strength; however, this does not compromise its success as it is used in situations that experience low compressive forces.</a:t>
            </a:r>
          </a:p>
          <a:p>
            <a:pPr marL="285750" indent="-285750">
              <a:buFont typeface="Arial" panose="020B0604020202020204" pitchFamily="34" charset="0"/>
              <a:buChar char="•"/>
            </a:pPr>
            <a:endParaRPr lang="en-US" sz="2000" b="1" dirty="0">
              <a:latin typeface="Times New Roman" panose="02020603050405020304" pitchFamily="18" charset="0"/>
            </a:endParaRPr>
          </a:p>
          <a:p>
            <a:pPr marL="285750" indent="-285750">
              <a:buFont typeface="Arial" panose="020B0604020202020204" pitchFamily="34" charset="0"/>
              <a:buChar char="•"/>
            </a:pPr>
            <a:r>
              <a:rPr lang="en-US" sz="2000" b="1" dirty="0" err="1">
                <a:latin typeface="Times New Roman" panose="02020603050405020304" pitchFamily="18" charset="0"/>
              </a:rPr>
              <a:t>Sluyk</a:t>
            </a:r>
            <a:r>
              <a:rPr lang="en-US" sz="2000" b="1" dirty="0">
                <a:latin typeface="Times New Roman" panose="02020603050405020304" pitchFamily="18" charset="0"/>
              </a:rPr>
              <a:t> </a:t>
            </a:r>
            <a:r>
              <a:rPr lang="en-US" sz="2000" b="1" i="1" dirty="0">
                <a:latin typeface="Times New Roman" panose="02020603050405020304" pitchFamily="18" charset="0"/>
              </a:rPr>
              <a:t>et al..(1998) </a:t>
            </a:r>
            <a:r>
              <a:rPr lang="en-US" sz="2000" b="1" dirty="0">
                <a:latin typeface="Times New Roman" panose="02020603050405020304" pitchFamily="18" charset="0"/>
              </a:rPr>
              <a:t>studied setting properties of MTA and found that MTA reached its maximum resistance level if left undisturbed for 72 hours before placement of a </a:t>
            </a:r>
            <a:r>
              <a:rPr lang="en-IN" sz="2000" b="1" dirty="0">
                <a:latin typeface="Times New Roman" panose="02020603050405020304" pitchFamily="18" charset="0"/>
              </a:rPr>
              <a:t>permanent restoration.</a:t>
            </a:r>
            <a:endParaRPr lang="en-IN" sz="2000" b="1" dirty="0"/>
          </a:p>
        </p:txBody>
      </p:sp>
      <p:sp>
        <p:nvSpPr>
          <p:cNvPr id="3" name="Slide Number Placeholder 2">
            <a:extLst>
              <a:ext uri="{FF2B5EF4-FFF2-40B4-BE49-F238E27FC236}">
                <a16:creationId xmlns:a16="http://schemas.microsoft.com/office/drawing/2014/main" id="{A4AC2E96-8A4D-4297-ACDE-BA54CEC1FA92}"/>
              </a:ext>
            </a:extLst>
          </p:cNvPr>
          <p:cNvSpPr>
            <a:spLocks noGrp="1"/>
          </p:cNvSpPr>
          <p:nvPr>
            <p:ph type="sldNum" sz="quarter" idx="12"/>
          </p:nvPr>
        </p:nvSpPr>
        <p:spPr/>
        <p:txBody>
          <a:bodyPr/>
          <a:lstStyle/>
          <a:p>
            <a:fld id="{ECAF5B7B-0C93-41A6-A3A2-8398AEE8472A}" type="slidenum">
              <a:rPr lang="en-IN" smtClean="0"/>
              <a:pPr/>
              <a:t>26</a:t>
            </a:fld>
            <a:endParaRPr lang="en-IN"/>
          </a:p>
        </p:txBody>
      </p:sp>
    </p:spTree>
    <p:extLst>
      <p:ext uri="{BB962C8B-B14F-4D97-AF65-F5344CB8AC3E}">
        <p14:creationId xmlns:p14="http://schemas.microsoft.com/office/powerpoint/2010/main" val="2453269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60" y="1091970"/>
            <a:ext cx="8498541" cy="4585871"/>
          </a:xfrm>
          <a:prstGeom prst="rect">
            <a:avLst/>
          </a:prstGeom>
        </p:spPr>
        <p:txBody>
          <a:bodyPr wrap="square">
            <a:spAutoFit/>
          </a:bodyPr>
          <a:lstStyle/>
          <a:p>
            <a:pPr algn="ctr"/>
            <a:r>
              <a:rPr lang="en-IN" sz="2400" b="1" dirty="0">
                <a:solidFill>
                  <a:srgbClr val="FF0000"/>
                </a:solidFill>
                <a:latin typeface="Times New Roman" panose="02020603050405020304" pitchFamily="18" charset="0"/>
              </a:rPr>
              <a:t>4. INDUCTIVE POTENTIAL</a:t>
            </a:r>
          </a:p>
          <a:p>
            <a:pPr algn="ctr"/>
            <a:endParaRPr lang="en-IN" sz="2400" b="1" dirty="0">
              <a:solidFill>
                <a:srgbClr val="FF0000"/>
              </a:solidFill>
              <a:latin typeface="Times New Roman" panose="02020603050405020304" pitchFamily="18" charset="0"/>
            </a:endParaRPr>
          </a:p>
          <a:p>
            <a:endParaRPr lang="en-IN" sz="2400" b="1" dirty="0">
              <a:solidFill>
                <a:srgbClr val="FF0000"/>
              </a:solidFill>
              <a:latin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Torabinejad </a:t>
            </a:r>
            <a:r>
              <a:rPr lang="en-US" sz="2000" b="1" i="1" dirty="0">
                <a:latin typeface="Times New Roman" panose="02020603050405020304" pitchFamily="18" charset="0"/>
                <a:cs typeface="Times New Roman" panose="02020603050405020304" pitchFamily="18" charset="0"/>
              </a:rPr>
              <a:t>et al. and colleagues 1995 used infected premolars </a:t>
            </a:r>
            <a:r>
              <a:rPr lang="en-US" sz="2000" b="1" dirty="0">
                <a:latin typeface="Times New Roman" panose="02020603050405020304" pitchFamily="18" charset="0"/>
                <a:cs typeface="Times New Roman" panose="02020603050405020304" pitchFamily="18" charset="0"/>
              </a:rPr>
              <a:t>in two-year old beagle dogs, which were prepared to </a:t>
            </a:r>
            <a:r>
              <a:rPr lang="en-IN" sz="2000" b="1" dirty="0">
                <a:latin typeface="Times New Roman" panose="02020603050405020304" pitchFamily="18" charset="0"/>
                <a:cs typeface="Times New Roman" panose="02020603050405020304" pitchFamily="18" charset="0"/>
              </a:rPr>
              <a:t>receive gutta-percha root-fillings</a:t>
            </a:r>
          </a:p>
          <a:p>
            <a:pPr marL="342900" indent="-342900">
              <a:buFont typeface="Arial" panose="020B0604020202020204" pitchFamily="34" charset="0"/>
              <a:buChar char="•"/>
            </a:pPr>
            <a:endParaRPr lang="en-IN"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The root fillings were left to contaminate by means of open access cavities and subsequently underwent root resection and retrograde fillings with either MTA or amalgam</a:t>
            </a:r>
          </a:p>
          <a:p>
            <a:pPr marL="342900" indent="-34290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Although </a:t>
            </a:r>
            <a:r>
              <a:rPr lang="en-US" sz="2000" b="1" dirty="0" err="1">
                <a:latin typeface="Times New Roman" panose="02020603050405020304" pitchFamily="18" charset="0"/>
                <a:cs typeface="Times New Roman" panose="02020603050405020304" pitchFamily="18" charset="0"/>
              </a:rPr>
              <a:t>periosteum</a:t>
            </a:r>
            <a:r>
              <a:rPr lang="en-US" sz="2000" b="1" dirty="0">
                <a:latin typeface="Times New Roman" panose="02020603050405020304" pitchFamily="18" charset="0"/>
                <a:cs typeface="Times New Roman" panose="02020603050405020304" pitchFamily="18" charset="0"/>
              </a:rPr>
              <a:t> and new bone formation were found in the presence of both materials, histologic findings at 10-18 weeks post-surgery confirmed the formation of </a:t>
            </a:r>
            <a:r>
              <a:rPr lang="en-US" sz="2000" b="1" dirty="0" err="1">
                <a:latin typeface="Times New Roman" panose="02020603050405020304" pitchFamily="18" charset="0"/>
                <a:cs typeface="Times New Roman" panose="02020603050405020304" pitchFamily="18" charset="0"/>
              </a:rPr>
              <a:t>cementum</a:t>
            </a:r>
            <a:r>
              <a:rPr lang="en-US" sz="2000" b="1" dirty="0">
                <a:latin typeface="Times New Roman" panose="02020603050405020304" pitchFamily="18" charset="0"/>
                <a:cs typeface="Times New Roman" panose="02020603050405020304" pitchFamily="18" charset="0"/>
              </a:rPr>
              <a:t> exclusively over the root ends with MTA, which included the </a:t>
            </a:r>
            <a:r>
              <a:rPr lang="en-IN" sz="2000" b="1" dirty="0">
                <a:latin typeface="Times New Roman" panose="02020603050405020304" pitchFamily="18" charset="0"/>
                <a:cs typeface="Times New Roman" panose="02020603050405020304" pitchFamily="18" charset="0"/>
              </a:rPr>
              <a:t>MTA itself.</a:t>
            </a:r>
          </a:p>
        </p:txBody>
      </p:sp>
      <p:sp>
        <p:nvSpPr>
          <p:cNvPr id="3" name="Slide Number Placeholder 2">
            <a:extLst>
              <a:ext uri="{FF2B5EF4-FFF2-40B4-BE49-F238E27FC236}">
                <a16:creationId xmlns:a16="http://schemas.microsoft.com/office/drawing/2014/main" id="{478D8560-540F-431A-B93C-B8ACEB471A06}"/>
              </a:ext>
            </a:extLst>
          </p:cNvPr>
          <p:cNvSpPr>
            <a:spLocks noGrp="1"/>
          </p:cNvSpPr>
          <p:nvPr>
            <p:ph type="sldNum" sz="quarter" idx="12"/>
          </p:nvPr>
        </p:nvSpPr>
        <p:spPr/>
        <p:txBody>
          <a:bodyPr/>
          <a:lstStyle/>
          <a:p>
            <a:fld id="{ECAF5B7B-0C93-41A6-A3A2-8398AEE8472A}" type="slidenum">
              <a:rPr lang="en-IN" smtClean="0"/>
              <a:pPr/>
              <a:t>27</a:t>
            </a:fld>
            <a:endParaRPr lang="en-IN"/>
          </a:p>
        </p:txBody>
      </p:sp>
    </p:spTree>
    <p:extLst>
      <p:ext uri="{BB962C8B-B14F-4D97-AF65-F5344CB8AC3E}">
        <p14:creationId xmlns:p14="http://schemas.microsoft.com/office/powerpoint/2010/main" val="2413437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94" y="1197586"/>
            <a:ext cx="8740589" cy="3539430"/>
          </a:xfrm>
          <a:prstGeom prst="rect">
            <a:avLst/>
          </a:prstGeom>
        </p:spPr>
        <p:txBody>
          <a:bodyPr wrap="square">
            <a:spAutoFit/>
          </a:bodyPr>
          <a:lstStyle/>
          <a:p>
            <a:pPr algn="ctr"/>
            <a:r>
              <a:rPr lang="en-IN" sz="2000" b="1" dirty="0">
                <a:solidFill>
                  <a:srgbClr val="FF0000"/>
                </a:solidFill>
                <a:latin typeface="Arial" panose="020B0604020202020204" pitchFamily="34" charset="0"/>
              </a:rPr>
              <a:t>5. </a:t>
            </a:r>
            <a:r>
              <a:rPr lang="en-IN" sz="2400" b="1" dirty="0">
                <a:solidFill>
                  <a:srgbClr val="FF0000"/>
                </a:solidFill>
                <a:latin typeface="Times New Roman" panose="02020603050405020304" pitchFamily="18" charset="0"/>
                <a:cs typeface="Times New Roman" panose="02020603050405020304" pitchFamily="18" charset="0"/>
              </a:rPr>
              <a:t>Cytotoxicity</a:t>
            </a:r>
          </a:p>
          <a:p>
            <a:pPr algn="ctr"/>
            <a:endParaRPr lang="en-IN" sz="2000" b="1" dirty="0">
              <a:solidFill>
                <a:srgbClr val="FF0000"/>
              </a:solidFill>
              <a:latin typeface="Arial" panose="020B0604020202020204" pitchFamily="34" charset="0"/>
            </a:endParaRPr>
          </a:p>
          <a:p>
            <a:pPr algn="ctr"/>
            <a:endParaRPr lang="en-IN" sz="2000" b="1" dirty="0">
              <a:solidFill>
                <a:srgbClr val="FF0000"/>
              </a:solidFill>
              <a:latin typeface="Arial" panose="020B0604020202020204" pitchFamily="34"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An </a:t>
            </a:r>
            <a:r>
              <a:rPr lang="en-US" sz="2000" b="1" i="1" dirty="0">
                <a:latin typeface="Times New Roman" panose="02020603050405020304" pitchFamily="18" charset="0"/>
                <a:cs typeface="Times New Roman" panose="02020603050405020304" pitchFamily="18" charset="0"/>
              </a:rPr>
              <a:t>in vitro study conducted by Osorio et al. in 1998 </a:t>
            </a:r>
            <a:r>
              <a:rPr lang="en-US" sz="2000" b="1" dirty="0">
                <a:latin typeface="Times New Roman" panose="02020603050405020304" pitchFamily="18" charset="0"/>
                <a:cs typeface="Times New Roman" panose="02020603050405020304" pitchFamily="18" charset="0"/>
              </a:rPr>
              <a:t>compared different root canal sealers and root end filling materials using two assay systems and two different mammalian fibroblast cell line .</a:t>
            </a:r>
          </a:p>
          <a:p>
            <a:pPr marL="342900" indent="-34290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Their conclusions were based on the fact that if a material exhibits a strong cytotoxicity in cell culture tests, it is very likely to do so in living tissue. Of the materials tested, MTA was the least cytotoxic.</a:t>
            </a:r>
            <a:endParaRPr lang="en-IN" sz="2000" b="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BAFAE331-604D-42FB-A9DE-8032F012278F}"/>
              </a:ext>
            </a:extLst>
          </p:cNvPr>
          <p:cNvSpPr>
            <a:spLocks noGrp="1"/>
          </p:cNvSpPr>
          <p:nvPr>
            <p:ph type="sldNum" sz="quarter" idx="12"/>
          </p:nvPr>
        </p:nvSpPr>
        <p:spPr/>
        <p:txBody>
          <a:bodyPr/>
          <a:lstStyle/>
          <a:p>
            <a:fld id="{ECAF5B7B-0C93-41A6-A3A2-8398AEE8472A}" type="slidenum">
              <a:rPr lang="en-IN" smtClean="0"/>
              <a:pPr/>
              <a:t>28</a:t>
            </a:fld>
            <a:endParaRPr lang="en-IN"/>
          </a:p>
        </p:txBody>
      </p:sp>
    </p:spTree>
    <p:extLst>
      <p:ext uri="{BB962C8B-B14F-4D97-AF65-F5344CB8AC3E}">
        <p14:creationId xmlns:p14="http://schemas.microsoft.com/office/powerpoint/2010/main" val="612865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2D857F-FE49-4DF7-A215-D27E31335206}"/>
              </a:ext>
            </a:extLst>
          </p:cNvPr>
          <p:cNvSpPr txBox="1"/>
          <p:nvPr/>
        </p:nvSpPr>
        <p:spPr>
          <a:xfrm>
            <a:off x="2491274" y="1018497"/>
            <a:ext cx="4572000" cy="369332"/>
          </a:xfrm>
          <a:prstGeom prst="rect">
            <a:avLst/>
          </a:prstGeom>
          <a:noFill/>
        </p:spPr>
        <p:txBody>
          <a:bodyPr wrap="square">
            <a:spAutoFit/>
          </a:bodyPr>
          <a:lstStyle/>
          <a:p>
            <a:r>
              <a:rPr lang="en-US" dirty="0"/>
              <a:t>Aust </a:t>
            </a:r>
            <a:r>
              <a:rPr lang="en-US" dirty="0" err="1"/>
              <a:t>Endod</a:t>
            </a:r>
            <a:r>
              <a:rPr lang="en-US" dirty="0"/>
              <a:t> J 2021; 47: 335–342 </a:t>
            </a:r>
          </a:p>
        </p:txBody>
      </p:sp>
      <p:sp>
        <p:nvSpPr>
          <p:cNvPr id="5" name="TextBox 4">
            <a:extLst>
              <a:ext uri="{FF2B5EF4-FFF2-40B4-BE49-F238E27FC236}">
                <a16:creationId xmlns:a16="http://schemas.microsoft.com/office/drawing/2014/main" id="{24190ADD-BE49-4A6F-B1AF-0E33E119FEF9}"/>
              </a:ext>
            </a:extLst>
          </p:cNvPr>
          <p:cNvSpPr txBox="1"/>
          <p:nvPr/>
        </p:nvSpPr>
        <p:spPr>
          <a:xfrm>
            <a:off x="606490" y="556832"/>
            <a:ext cx="7931020" cy="461665"/>
          </a:xfrm>
          <a:prstGeom prst="rect">
            <a:avLst/>
          </a:prstGeom>
          <a:noFill/>
        </p:spPr>
        <p:txBody>
          <a:bodyPr wrap="square">
            <a:spAutoFit/>
          </a:bodyPr>
          <a:lstStyle/>
          <a:p>
            <a:r>
              <a:rPr lang="en-US" sz="2400" dirty="0">
                <a:solidFill>
                  <a:schemeClr val="accent4">
                    <a:lumMod val="20000"/>
                    <a:lumOff val="80000"/>
                  </a:schemeClr>
                </a:solidFill>
              </a:rPr>
              <a:t>Mineral trioxide aggregate apexification: a 20-year case review</a:t>
            </a:r>
          </a:p>
        </p:txBody>
      </p:sp>
      <p:sp>
        <p:nvSpPr>
          <p:cNvPr id="7" name="TextBox 6">
            <a:extLst>
              <a:ext uri="{FF2B5EF4-FFF2-40B4-BE49-F238E27FC236}">
                <a16:creationId xmlns:a16="http://schemas.microsoft.com/office/drawing/2014/main" id="{EEAFF79C-405D-4C38-839E-DDA74318C5BA}"/>
              </a:ext>
            </a:extLst>
          </p:cNvPr>
          <p:cNvSpPr txBox="1"/>
          <p:nvPr/>
        </p:nvSpPr>
        <p:spPr>
          <a:xfrm>
            <a:off x="410546" y="2082760"/>
            <a:ext cx="8649479" cy="3785652"/>
          </a:xfrm>
          <a:prstGeom prst="rect">
            <a:avLst/>
          </a:prstGeom>
          <a:noFill/>
        </p:spPr>
        <p:txBody>
          <a:bodyPr wrap="square">
            <a:spAutoFit/>
          </a:bodyPr>
          <a:lstStyle/>
          <a:p>
            <a:r>
              <a:rPr lang="en-US" sz="2000" dirty="0"/>
              <a:t> This report describes the long-term treatment outcome of mineral trioxide aggregate (MTA) apexification managed with late term surgical intervention. A seven-year-old male reported with swelling and suppuration associated with a </a:t>
            </a:r>
            <a:r>
              <a:rPr lang="en-US" sz="2000" dirty="0" err="1"/>
              <a:t>traumatised</a:t>
            </a:r>
            <a:r>
              <a:rPr lang="en-US" sz="2000" dirty="0"/>
              <a:t> maxillary left central incisor (#21).</a:t>
            </a:r>
          </a:p>
          <a:p>
            <a:r>
              <a:rPr lang="en-US" sz="2000" dirty="0"/>
              <a:t> After palliative treatment and MTA apexification procedures, the incisor demonstrated normal function during a 14.5-year period with radiographic evidence of atypical radicular elongation. </a:t>
            </a:r>
          </a:p>
          <a:p>
            <a:r>
              <a:rPr lang="en-US" sz="2000" dirty="0"/>
              <a:t>Seventeen years after initial treatment, the patient presented with mid-plate buccal swelling and surgical treatment was completed involving root resection, biopsy of a spherical </a:t>
            </a:r>
            <a:r>
              <a:rPr lang="en-US" sz="2000" dirty="0" err="1"/>
              <a:t>mineralised</a:t>
            </a:r>
            <a:r>
              <a:rPr lang="en-US" sz="2000" dirty="0"/>
              <a:t> tissue specimen and placement of MTA root-end filling. Periapical healing and normal tooth function was evident at the 20-year review.</a:t>
            </a:r>
          </a:p>
        </p:txBody>
      </p:sp>
      <p:sp>
        <p:nvSpPr>
          <p:cNvPr id="2" name="Slide Number Placeholder 1">
            <a:extLst>
              <a:ext uri="{FF2B5EF4-FFF2-40B4-BE49-F238E27FC236}">
                <a16:creationId xmlns:a16="http://schemas.microsoft.com/office/drawing/2014/main" id="{A23E82BD-9BCA-4F36-9C73-891FFB707AAB}"/>
              </a:ext>
            </a:extLst>
          </p:cNvPr>
          <p:cNvSpPr>
            <a:spLocks noGrp="1"/>
          </p:cNvSpPr>
          <p:nvPr>
            <p:ph type="sldNum" sz="quarter" idx="12"/>
          </p:nvPr>
        </p:nvSpPr>
        <p:spPr/>
        <p:txBody>
          <a:bodyPr/>
          <a:lstStyle/>
          <a:p>
            <a:fld id="{ECAF5B7B-0C93-41A6-A3A2-8398AEE8472A}" type="slidenum">
              <a:rPr lang="en-IN" smtClean="0"/>
              <a:pPr/>
              <a:t>29</a:t>
            </a:fld>
            <a:endParaRPr lang="en-IN"/>
          </a:p>
        </p:txBody>
      </p:sp>
    </p:spTree>
    <p:extLst>
      <p:ext uri="{BB962C8B-B14F-4D97-AF65-F5344CB8AC3E}">
        <p14:creationId xmlns:p14="http://schemas.microsoft.com/office/powerpoint/2010/main" val="2008777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84EA48-5E81-4208-B9D0-07CD14EE23DA}"/>
              </a:ext>
            </a:extLst>
          </p:cNvPr>
          <p:cNvSpPr txBox="1"/>
          <p:nvPr/>
        </p:nvSpPr>
        <p:spPr>
          <a:xfrm>
            <a:off x="3279710" y="438539"/>
            <a:ext cx="2584580" cy="646331"/>
          </a:xfrm>
          <a:prstGeom prst="rect">
            <a:avLst/>
          </a:prstGeom>
          <a:noFill/>
        </p:spPr>
        <p:txBody>
          <a:bodyPr wrap="square" rtlCol="0">
            <a:spAutoFit/>
          </a:bodyPr>
          <a:lstStyle/>
          <a:p>
            <a:r>
              <a:rPr lang="en-US" sz="3600" b="1" u="sng" dirty="0"/>
              <a:t>CONTENTS</a:t>
            </a:r>
          </a:p>
        </p:txBody>
      </p:sp>
      <p:sp>
        <p:nvSpPr>
          <p:cNvPr id="4" name="TextBox 3">
            <a:extLst>
              <a:ext uri="{FF2B5EF4-FFF2-40B4-BE49-F238E27FC236}">
                <a16:creationId xmlns:a16="http://schemas.microsoft.com/office/drawing/2014/main" id="{CBFAD0DD-C736-44D3-92C6-F89C2D06DA1D}"/>
              </a:ext>
            </a:extLst>
          </p:cNvPr>
          <p:cNvSpPr txBox="1"/>
          <p:nvPr/>
        </p:nvSpPr>
        <p:spPr>
          <a:xfrm>
            <a:off x="587830" y="1399592"/>
            <a:ext cx="3694921" cy="6463308"/>
          </a:xfrm>
          <a:prstGeom prst="rect">
            <a:avLst/>
          </a:prstGeom>
          <a:noFill/>
        </p:spPr>
        <p:txBody>
          <a:bodyPr wrap="square" rtlCol="0">
            <a:spAutoFit/>
          </a:bodyPr>
          <a:lstStyle/>
          <a:p>
            <a:pPr marL="285750" indent="-285750">
              <a:buFont typeface="Arial" panose="020B0604020202020204" pitchFamily="34" charset="0"/>
              <a:buChar char="•"/>
            </a:pPr>
            <a:r>
              <a:rPr lang="en-US" dirty="0"/>
              <a:t>INTRODUCTION</a:t>
            </a:r>
          </a:p>
          <a:p>
            <a:pPr marL="285750" indent="-285750">
              <a:buFont typeface="Arial" panose="020B0604020202020204" pitchFamily="34" charset="0"/>
              <a:buChar char="•"/>
            </a:pPr>
            <a:r>
              <a:rPr lang="en-US" dirty="0"/>
              <a:t>DEFINITION- OPEN APEX</a:t>
            </a:r>
          </a:p>
          <a:p>
            <a:pPr marL="285750" indent="-285750">
              <a:buFont typeface="Arial" panose="020B0604020202020204" pitchFamily="34" charset="0"/>
              <a:buChar char="•"/>
            </a:pPr>
            <a:r>
              <a:rPr lang="en-US" dirty="0"/>
              <a:t>CAUSES OF OPEN APEX</a:t>
            </a:r>
          </a:p>
          <a:p>
            <a:pPr marL="285750" indent="-285750">
              <a:buFont typeface="Arial" panose="020B0604020202020204" pitchFamily="34" charset="0"/>
              <a:buChar char="•"/>
            </a:pPr>
            <a:r>
              <a:rPr lang="en-US" dirty="0"/>
              <a:t>TYPES OF OPEN APEX</a:t>
            </a:r>
          </a:p>
          <a:p>
            <a:pPr marL="285750" indent="-285750">
              <a:buFont typeface="Arial" panose="020B0604020202020204" pitchFamily="34" charset="0"/>
              <a:buChar char="•"/>
            </a:pPr>
            <a:r>
              <a:rPr lang="en-US" dirty="0"/>
              <a:t>STAGES OF ROOT DEVELOPMENT</a:t>
            </a:r>
          </a:p>
          <a:p>
            <a:pPr marL="285750" indent="-285750">
              <a:buFont typeface="Arial" panose="020B0604020202020204" pitchFamily="34" charset="0"/>
              <a:buChar char="•"/>
            </a:pPr>
            <a:r>
              <a:rPr lang="en-US" dirty="0"/>
              <a:t>PROBLEMS ASSOCIATED WITH IMMATURE APEX</a:t>
            </a:r>
          </a:p>
          <a:p>
            <a:pPr marL="285750" indent="-285750">
              <a:buFont typeface="Arial" panose="020B0604020202020204" pitchFamily="34" charset="0"/>
              <a:buChar char="•"/>
            </a:pPr>
            <a:r>
              <a:rPr lang="en-US" dirty="0"/>
              <a:t>DIAGNOSIS AND TREATMENT ASSESSMENT</a:t>
            </a:r>
          </a:p>
          <a:p>
            <a:pPr marL="285750" indent="-285750">
              <a:buFont typeface="Arial" panose="020B0604020202020204" pitchFamily="34" charset="0"/>
              <a:buChar char="•"/>
            </a:pPr>
            <a:r>
              <a:rPr lang="en-US" dirty="0"/>
              <a:t>APEXOGENESIS: INDICATION, CONTRAINDICATION</a:t>
            </a:r>
          </a:p>
          <a:p>
            <a:pPr marL="285750" indent="-285750">
              <a:buFont typeface="Arial" panose="020B0604020202020204" pitchFamily="34" charset="0"/>
              <a:buChar char="•"/>
            </a:pPr>
            <a:r>
              <a:rPr lang="en-US" dirty="0"/>
              <a:t>GOALS OF APEXOGENESIS</a:t>
            </a:r>
          </a:p>
          <a:p>
            <a:pPr marL="285750" indent="-285750">
              <a:buFont typeface="Arial" panose="020B0604020202020204" pitchFamily="34" charset="0"/>
              <a:buChar char="•"/>
            </a:pPr>
            <a:r>
              <a:rPr lang="en-US" dirty="0"/>
              <a:t>PROCEDURE </a:t>
            </a:r>
          </a:p>
          <a:p>
            <a:pPr marL="285750" indent="-285750">
              <a:buFont typeface="Arial" panose="020B0604020202020204" pitchFamily="34" charset="0"/>
              <a:buChar char="•"/>
            </a:pPr>
            <a:r>
              <a:rPr lang="en-US" dirty="0"/>
              <a:t>FOLLOW UP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8D9C00FD-0E5D-4B87-A9DC-B3927E93D082}"/>
              </a:ext>
            </a:extLst>
          </p:cNvPr>
          <p:cNvSpPr txBox="1"/>
          <p:nvPr/>
        </p:nvSpPr>
        <p:spPr>
          <a:xfrm>
            <a:off x="5598368" y="1399592"/>
            <a:ext cx="3265714" cy="3416320"/>
          </a:xfrm>
          <a:prstGeom prst="rect">
            <a:avLst/>
          </a:prstGeom>
          <a:noFill/>
        </p:spPr>
        <p:txBody>
          <a:bodyPr wrap="square" rtlCol="0">
            <a:spAutoFit/>
          </a:bodyPr>
          <a:lstStyle/>
          <a:p>
            <a:pPr marL="285750" indent="-285750">
              <a:buFont typeface="Arial" panose="020B0604020202020204" pitchFamily="34" charset="0"/>
              <a:buChar char="•"/>
            </a:pPr>
            <a:r>
              <a:rPr lang="en-US" dirty="0"/>
              <a:t>APEXIFICATION: INDICATIONS, CONTRAINDICATIONS, OBJECTIVES</a:t>
            </a:r>
          </a:p>
          <a:p>
            <a:pPr marL="285750" indent="-285750">
              <a:buFont typeface="Arial" panose="020B0604020202020204" pitchFamily="34" charset="0"/>
              <a:buChar char="•"/>
            </a:pPr>
            <a:r>
              <a:rPr lang="en-US" dirty="0"/>
              <a:t>VARIOUS APPROACHES</a:t>
            </a:r>
          </a:p>
          <a:p>
            <a:pPr marL="285750" indent="-285750">
              <a:buFont typeface="Arial" panose="020B0604020202020204" pitchFamily="34" charset="0"/>
              <a:buChar char="•"/>
            </a:pPr>
            <a:r>
              <a:rPr lang="en-US" dirty="0"/>
              <a:t>ONE VISIT APEXIFICATION</a:t>
            </a:r>
          </a:p>
          <a:p>
            <a:pPr marL="285750" indent="-285750">
              <a:buFont typeface="Arial" panose="020B0604020202020204" pitchFamily="34" charset="0"/>
              <a:buChar char="•"/>
            </a:pPr>
            <a:r>
              <a:rPr lang="en-US" dirty="0"/>
              <a:t>RESULTS OF APEXIFICATION BY FRANK</a:t>
            </a:r>
          </a:p>
          <a:p>
            <a:pPr marL="285750" indent="-285750">
              <a:buFont typeface="Arial" panose="020B0604020202020204" pitchFamily="34" charset="0"/>
              <a:buChar char="•"/>
            </a:pPr>
            <a:r>
              <a:rPr lang="en-US" dirty="0"/>
              <a:t>MEDICAMENTS USED: CALCIUM HYDROXIDE, MTA, BIODENTINE</a:t>
            </a:r>
          </a:p>
          <a:p>
            <a:pPr marL="285750" indent="-285750">
              <a:buFont typeface="Arial" panose="020B0604020202020204" pitchFamily="34" charset="0"/>
              <a:buChar char="•"/>
            </a:pPr>
            <a:r>
              <a:rPr lang="en-US" dirty="0"/>
              <a:t>CONCLUSION</a:t>
            </a:r>
          </a:p>
          <a:p>
            <a:pPr marL="285750" indent="-285750">
              <a:buFont typeface="Arial" panose="020B0604020202020204" pitchFamily="34" charset="0"/>
              <a:buChar char="•"/>
            </a:pPr>
            <a:r>
              <a:rPr lang="en-US" dirty="0"/>
              <a:t>REFERNCES</a:t>
            </a:r>
          </a:p>
        </p:txBody>
      </p:sp>
      <p:sp>
        <p:nvSpPr>
          <p:cNvPr id="2" name="Slide Number Placeholder 1">
            <a:extLst>
              <a:ext uri="{FF2B5EF4-FFF2-40B4-BE49-F238E27FC236}">
                <a16:creationId xmlns:a16="http://schemas.microsoft.com/office/drawing/2014/main" id="{F67E044C-A19D-4520-8691-29817B851FA4}"/>
              </a:ext>
            </a:extLst>
          </p:cNvPr>
          <p:cNvSpPr>
            <a:spLocks noGrp="1"/>
          </p:cNvSpPr>
          <p:nvPr>
            <p:ph type="sldNum" sz="quarter" idx="12"/>
          </p:nvPr>
        </p:nvSpPr>
        <p:spPr/>
        <p:txBody>
          <a:bodyPr/>
          <a:lstStyle/>
          <a:p>
            <a:fld id="{ECAF5B7B-0C93-41A6-A3A2-8398AEE8472A}" type="slidenum">
              <a:rPr lang="en-IN" smtClean="0"/>
              <a:pPr/>
              <a:t>3</a:t>
            </a:fld>
            <a:endParaRPr lang="en-IN"/>
          </a:p>
        </p:txBody>
      </p:sp>
    </p:spTree>
    <p:extLst>
      <p:ext uri="{BB962C8B-B14F-4D97-AF65-F5344CB8AC3E}">
        <p14:creationId xmlns:p14="http://schemas.microsoft.com/office/powerpoint/2010/main" val="3033680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E2B15F-E31E-4A1E-84B4-3620CD8C7310}"/>
              </a:ext>
            </a:extLst>
          </p:cNvPr>
          <p:cNvPicPr>
            <a:picLocks noChangeAspect="1"/>
          </p:cNvPicPr>
          <p:nvPr/>
        </p:nvPicPr>
        <p:blipFill rotWithShape="1">
          <a:blip r:embed="rId2">
            <a:extLst>
              <a:ext uri="{28A0092B-C50C-407E-A947-70E740481C1C}">
                <a14:useLocalDpi xmlns:a14="http://schemas.microsoft.com/office/drawing/2010/main" val="0"/>
              </a:ext>
            </a:extLst>
          </a:blip>
          <a:srcRect l="28367" t="23788" r="27653" b="8729"/>
          <a:stretch/>
        </p:blipFill>
        <p:spPr>
          <a:xfrm>
            <a:off x="416317" y="167951"/>
            <a:ext cx="8167846" cy="6335486"/>
          </a:xfrm>
          <a:prstGeom prst="rect">
            <a:avLst/>
          </a:prstGeom>
        </p:spPr>
      </p:pic>
      <p:sp>
        <p:nvSpPr>
          <p:cNvPr id="3" name="Slide Number Placeholder 2">
            <a:extLst>
              <a:ext uri="{FF2B5EF4-FFF2-40B4-BE49-F238E27FC236}">
                <a16:creationId xmlns:a16="http://schemas.microsoft.com/office/drawing/2014/main" id="{8B57710F-C20E-41AF-9D87-4D1B455B6777}"/>
              </a:ext>
            </a:extLst>
          </p:cNvPr>
          <p:cNvSpPr>
            <a:spLocks noGrp="1"/>
          </p:cNvSpPr>
          <p:nvPr>
            <p:ph type="sldNum" sz="quarter" idx="12"/>
          </p:nvPr>
        </p:nvSpPr>
        <p:spPr/>
        <p:txBody>
          <a:bodyPr/>
          <a:lstStyle/>
          <a:p>
            <a:fld id="{ECAF5B7B-0C93-41A6-A3A2-8398AEE8472A}" type="slidenum">
              <a:rPr lang="en-IN" smtClean="0"/>
              <a:pPr/>
              <a:t>30</a:t>
            </a:fld>
            <a:endParaRPr lang="en-IN"/>
          </a:p>
        </p:txBody>
      </p:sp>
    </p:spTree>
    <p:extLst>
      <p:ext uri="{BB962C8B-B14F-4D97-AF65-F5344CB8AC3E}">
        <p14:creationId xmlns:p14="http://schemas.microsoft.com/office/powerpoint/2010/main" val="2308893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63FEF0-7271-4127-9CB8-C17A918E1017}"/>
              </a:ext>
            </a:extLst>
          </p:cNvPr>
          <p:cNvPicPr>
            <a:picLocks noChangeAspect="1"/>
          </p:cNvPicPr>
          <p:nvPr/>
        </p:nvPicPr>
        <p:blipFill rotWithShape="1">
          <a:blip r:embed="rId2">
            <a:extLst>
              <a:ext uri="{28A0092B-C50C-407E-A947-70E740481C1C}">
                <a14:useLocalDpi xmlns:a14="http://schemas.microsoft.com/office/drawing/2010/main" val="0"/>
              </a:ext>
            </a:extLst>
          </a:blip>
          <a:srcRect l="29887" t="23242" r="27143" b="39388"/>
          <a:stretch/>
        </p:blipFill>
        <p:spPr>
          <a:xfrm>
            <a:off x="41936" y="905070"/>
            <a:ext cx="9060128" cy="4432042"/>
          </a:xfrm>
          <a:prstGeom prst="rect">
            <a:avLst/>
          </a:prstGeom>
        </p:spPr>
      </p:pic>
      <p:sp>
        <p:nvSpPr>
          <p:cNvPr id="2" name="Slide Number Placeholder 1">
            <a:extLst>
              <a:ext uri="{FF2B5EF4-FFF2-40B4-BE49-F238E27FC236}">
                <a16:creationId xmlns:a16="http://schemas.microsoft.com/office/drawing/2014/main" id="{1797E482-3458-4121-9F5C-A00FAF2AA8FE}"/>
              </a:ext>
            </a:extLst>
          </p:cNvPr>
          <p:cNvSpPr>
            <a:spLocks noGrp="1"/>
          </p:cNvSpPr>
          <p:nvPr>
            <p:ph type="sldNum" sz="quarter" idx="12"/>
          </p:nvPr>
        </p:nvSpPr>
        <p:spPr/>
        <p:txBody>
          <a:bodyPr/>
          <a:lstStyle/>
          <a:p>
            <a:fld id="{ECAF5B7B-0C93-41A6-A3A2-8398AEE8472A}" type="slidenum">
              <a:rPr lang="en-IN" smtClean="0"/>
              <a:pPr/>
              <a:t>31</a:t>
            </a:fld>
            <a:endParaRPr lang="en-IN"/>
          </a:p>
        </p:txBody>
      </p:sp>
    </p:spTree>
    <p:extLst>
      <p:ext uri="{BB962C8B-B14F-4D97-AF65-F5344CB8AC3E}">
        <p14:creationId xmlns:p14="http://schemas.microsoft.com/office/powerpoint/2010/main" val="2498669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294" y="1114978"/>
            <a:ext cx="8991599" cy="3724096"/>
          </a:xfrm>
          <a:prstGeom prst="rect">
            <a:avLst/>
          </a:prstGeom>
        </p:spPr>
        <p:txBody>
          <a:bodyPr wrap="square">
            <a:spAutoFit/>
          </a:bodyPr>
          <a:lstStyle/>
          <a:p>
            <a:pPr algn="ctr"/>
            <a:r>
              <a:rPr lang="en-IN" sz="2800" dirty="0">
                <a:solidFill>
                  <a:srgbClr val="FF0000"/>
                </a:solidFill>
                <a:latin typeface="Arial" panose="020B0604020202020204" pitchFamily="34" charset="0"/>
              </a:rPr>
              <a:t>BIODENTINE</a:t>
            </a:r>
          </a:p>
          <a:p>
            <a:pPr algn="ctr"/>
            <a:endParaRPr lang="en-IN" sz="2800" dirty="0">
              <a:solidFill>
                <a:srgbClr val="FF0000"/>
              </a:solidFill>
              <a:latin typeface="Arial" panose="020B0604020202020204" pitchFamily="34"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A new calcium silicate-based material, </a:t>
            </a:r>
            <a:r>
              <a:rPr lang="en-US" b="1" dirty="0" err="1">
                <a:latin typeface="Times New Roman" panose="02020603050405020304" pitchFamily="18" charset="0"/>
                <a:cs typeface="Times New Roman" panose="02020603050405020304" pitchFamily="18" charset="0"/>
              </a:rPr>
              <a:t>Biodentine</a:t>
            </a:r>
            <a:r>
              <a:rPr lang="en-US" b="1" dirty="0">
                <a:latin typeface="Times New Roman" panose="02020603050405020304" pitchFamily="18" charset="0"/>
                <a:cs typeface="Times New Roman" panose="02020603050405020304" pitchFamily="18" charset="0"/>
              </a:rPr>
              <a:t>, has been introduced.</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It has been developed as a permanent dentine substitute material whenever </a:t>
            </a:r>
            <a:r>
              <a:rPr lang="en-IN" b="1" dirty="0">
                <a:latin typeface="Times New Roman" panose="02020603050405020304" pitchFamily="18" charset="0"/>
                <a:cs typeface="Times New Roman" panose="02020603050405020304" pitchFamily="18" charset="0"/>
              </a:rPr>
              <a:t>original dentine is damaged.</a:t>
            </a:r>
          </a:p>
          <a:p>
            <a:pPr marL="285750" indent="-285750">
              <a:buFont typeface="Arial" panose="020B0604020202020204" pitchFamily="34" charset="0"/>
              <a:buChar char="•"/>
            </a:pPr>
            <a:endParaRPr lang="en-IN"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b="1" dirty="0">
                <a:latin typeface="Times New Roman" panose="02020603050405020304" pitchFamily="18" charset="0"/>
                <a:cs typeface="Times New Roman" panose="02020603050405020304" pitchFamily="18" charset="0"/>
              </a:rPr>
              <a:t> Powder- </a:t>
            </a:r>
            <a:r>
              <a:rPr lang="en-IN" b="1" dirty="0" err="1">
                <a:latin typeface="Times New Roman" panose="02020603050405020304" pitchFamily="18" charset="0"/>
                <a:cs typeface="Times New Roman" panose="02020603050405020304" pitchFamily="18" charset="0"/>
              </a:rPr>
              <a:t>tricalcium</a:t>
            </a:r>
            <a:r>
              <a:rPr lang="en-IN" b="1" dirty="0">
                <a:latin typeface="Times New Roman" panose="02020603050405020304" pitchFamily="18" charset="0"/>
                <a:cs typeface="Times New Roman" panose="02020603050405020304" pitchFamily="18" charset="0"/>
              </a:rPr>
              <a:t> silicate and </a:t>
            </a:r>
            <a:r>
              <a:rPr lang="en-IN" b="1" dirty="0" err="1">
                <a:latin typeface="Times New Roman" panose="02020603050405020304" pitchFamily="18" charset="0"/>
                <a:cs typeface="Times New Roman" panose="02020603050405020304" pitchFamily="18" charset="0"/>
              </a:rPr>
              <a:t>dicalcium</a:t>
            </a:r>
            <a:r>
              <a:rPr lang="en-IN" b="1" dirty="0">
                <a:latin typeface="Times New Roman" panose="02020603050405020304" pitchFamily="18" charset="0"/>
                <a:cs typeface="Times New Roman" panose="02020603050405020304" pitchFamily="18" charset="0"/>
              </a:rPr>
              <a:t> silicate- the principal component </a:t>
            </a:r>
            <a:r>
              <a:rPr lang="en-US" b="1" dirty="0">
                <a:latin typeface="Times New Roman" panose="02020603050405020304" pitchFamily="18" charset="0"/>
                <a:cs typeface="Times New Roman" panose="02020603050405020304" pitchFamily="18" charset="0"/>
              </a:rPr>
              <a:t>of Portland cement and MTA. Calcium carbonate, calcium oxide, iron </a:t>
            </a:r>
            <a:r>
              <a:rPr lang="en-IN" b="1" dirty="0">
                <a:latin typeface="Times New Roman" panose="02020603050405020304" pitchFamily="18" charset="0"/>
                <a:cs typeface="Times New Roman" panose="02020603050405020304" pitchFamily="18" charset="0"/>
              </a:rPr>
              <a:t>oxide, and zirconium oxide.</a:t>
            </a:r>
          </a:p>
          <a:p>
            <a:pPr marL="285750" indent="-285750">
              <a:buFont typeface="Arial" panose="020B0604020202020204" pitchFamily="34" charset="0"/>
              <a:buChar char="•"/>
            </a:pPr>
            <a:endParaRPr lang="en-IN"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Liquid-calcium chloride and a water-soluble polymer.</a:t>
            </a:r>
          </a:p>
          <a:p>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9512" y="4027570"/>
            <a:ext cx="3598488" cy="2830431"/>
          </a:xfrm>
          <a:prstGeom prst="rect">
            <a:avLst/>
          </a:prstGeom>
        </p:spPr>
      </p:pic>
      <p:sp>
        <p:nvSpPr>
          <p:cNvPr id="4" name="Slide Number Placeholder 3">
            <a:extLst>
              <a:ext uri="{FF2B5EF4-FFF2-40B4-BE49-F238E27FC236}">
                <a16:creationId xmlns:a16="http://schemas.microsoft.com/office/drawing/2014/main" id="{4106E4BB-3B2D-4909-9473-61B0CCD4DF2B}"/>
              </a:ext>
            </a:extLst>
          </p:cNvPr>
          <p:cNvSpPr>
            <a:spLocks noGrp="1"/>
          </p:cNvSpPr>
          <p:nvPr>
            <p:ph type="sldNum" sz="quarter" idx="12"/>
          </p:nvPr>
        </p:nvSpPr>
        <p:spPr/>
        <p:txBody>
          <a:bodyPr/>
          <a:lstStyle/>
          <a:p>
            <a:fld id="{ECAF5B7B-0C93-41A6-A3A2-8398AEE8472A}" type="slidenum">
              <a:rPr lang="en-IN" smtClean="0"/>
              <a:pPr/>
              <a:t>32</a:t>
            </a:fld>
            <a:endParaRPr lang="en-IN"/>
          </a:p>
        </p:txBody>
      </p:sp>
    </p:spTree>
    <p:extLst>
      <p:ext uri="{BB962C8B-B14F-4D97-AF65-F5344CB8AC3E}">
        <p14:creationId xmlns:p14="http://schemas.microsoft.com/office/powerpoint/2010/main" val="3888759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749" y="978749"/>
            <a:ext cx="8572502" cy="5188236"/>
          </a:xfrm>
          <a:prstGeom prst="rect">
            <a:avLst/>
          </a:prstGeom>
        </p:spPr>
      </p:pic>
      <p:sp>
        <p:nvSpPr>
          <p:cNvPr id="4" name="Rectangle 3"/>
          <p:cNvSpPr/>
          <p:nvPr/>
        </p:nvSpPr>
        <p:spPr>
          <a:xfrm>
            <a:off x="3163077" y="106240"/>
            <a:ext cx="2538658" cy="584775"/>
          </a:xfrm>
          <a:prstGeom prst="rect">
            <a:avLst/>
          </a:prstGeom>
        </p:spPr>
        <p:txBody>
          <a:bodyPr wrap="square">
            <a:spAutoFit/>
          </a:bodyPr>
          <a:lstStyle/>
          <a:p>
            <a:r>
              <a:rPr lang="en-IN" sz="3200" b="1" u="sng" dirty="0">
                <a:solidFill>
                  <a:schemeClr val="accent4">
                    <a:lumMod val="60000"/>
                    <a:lumOff val="40000"/>
                  </a:schemeClr>
                </a:solidFill>
                <a:latin typeface="Times New Roman" panose="02020603050405020304" pitchFamily="18" charset="0"/>
                <a:cs typeface="Times New Roman" panose="02020603050405020304" pitchFamily="18" charset="0"/>
              </a:rPr>
              <a:t>Properties</a:t>
            </a:r>
          </a:p>
        </p:txBody>
      </p:sp>
      <p:sp>
        <p:nvSpPr>
          <p:cNvPr id="3" name="Slide Number Placeholder 2">
            <a:extLst>
              <a:ext uri="{FF2B5EF4-FFF2-40B4-BE49-F238E27FC236}">
                <a16:creationId xmlns:a16="http://schemas.microsoft.com/office/drawing/2014/main" id="{03267CA7-7AAC-4CD3-BF57-76342ECFEDFA}"/>
              </a:ext>
            </a:extLst>
          </p:cNvPr>
          <p:cNvSpPr>
            <a:spLocks noGrp="1"/>
          </p:cNvSpPr>
          <p:nvPr>
            <p:ph type="sldNum" sz="quarter" idx="12"/>
          </p:nvPr>
        </p:nvSpPr>
        <p:spPr/>
        <p:txBody>
          <a:bodyPr/>
          <a:lstStyle/>
          <a:p>
            <a:fld id="{ECAF5B7B-0C93-41A6-A3A2-8398AEE8472A}" type="slidenum">
              <a:rPr lang="en-IN" smtClean="0"/>
              <a:pPr/>
              <a:t>33</a:t>
            </a:fld>
            <a:endParaRPr lang="en-IN"/>
          </a:p>
        </p:txBody>
      </p:sp>
    </p:spTree>
    <p:extLst>
      <p:ext uri="{BB962C8B-B14F-4D97-AF65-F5344CB8AC3E}">
        <p14:creationId xmlns:p14="http://schemas.microsoft.com/office/powerpoint/2010/main" val="3739512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3183" y="612844"/>
            <a:ext cx="8117633" cy="5632311"/>
          </a:xfrm>
          <a:prstGeom prst="rect">
            <a:avLst/>
          </a:prstGeom>
        </p:spPr>
        <p:txBody>
          <a:bodyPr wrap="square">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Han and </a:t>
            </a:r>
            <a:r>
              <a:rPr lang="en-US" sz="2400" b="1" dirty="0" err="1">
                <a:latin typeface="Times New Roman" panose="02020603050405020304" pitchFamily="18" charset="0"/>
                <a:cs typeface="Times New Roman" panose="02020603050405020304" pitchFamily="18" charset="0"/>
              </a:rPr>
              <a:t>Okiji</a:t>
            </a:r>
            <a:r>
              <a:rPr lang="en-US" sz="2400" b="1" dirty="0">
                <a:latin typeface="Times New Roman" panose="02020603050405020304" pitchFamily="18" charset="0"/>
                <a:cs typeface="Times New Roman" panose="02020603050405020304" pitchFamily="18" charset="0"/>
              </a:rPr>
              <a:t> (2011) compared calcium and silicate uptake by adjacent root canal dentine in the presence of phosphate buffered saline using </a:t>
            </a:r>
            <a:r>
              <a:rPr lang="en-US" sz="2400" b="1" dirty="0" err="1">
                <a:latin typeface="Times New Roman" panose="02020603050405020304" pitchFamily="18" charset="0"/>
                <a:cs typeface="Times New Roman" panose="02020603050405020304" pitchFamily="18" charset="0"/>
              </a:rPr>
              <a:t>Biodentine</a:t>
            </a:r>
            <a:r>
              <a:rPr lang="en-US" sz="2400" b="1" dirty="0">
                <a:latin typeface="Times New Roman" panose="02020603050405020304" pitchFamily="18" charset="0"/>
                <a:cs typeface="Times New Roman" panose="02020603050405020304" pitchFamily="18" charset="0"/>
              </a:rPr>
              <a:t> </a:t>
            </a:r>
            <a:r>
              <a:rPr lang="en-IN" sz="2400" b="1" dirty="0">
                <a:latin typeface="Times New Roman" panose="02020603050405020304" pitchFamily="18" charset="0"/>
                <a:cs typeface="Times New Roman" panose="02020603050405020304" pitchFamily="18" charset="0"/>
              </a:rPr>
              <a:t>and </a:t>
            </a:r>
            <a:r>
              <a:rPr lang="en-IN" sz="2400" b="1" dirty="0" err="1">
                <a:latin typeface="Times New Roman" panose="02020603050405020304" pitchFamily="18" charset="0"/>
                <a:cs typeface="Times New Roman" panose="02020603050405020304" pitchFamily="18" charset="0"/>
              </a:rPr>
              <a:t>ProRoot</a:t>
            </a:r>
            <a:r>
              <a:rPr lang="en-IN" sz="2400" b="1" dirty="0">
                <a:latin typeface="Times New Roman" panose="02020603050405020304" pitchFamily="18" charset="0"/>
                <a:cs typeface="Times New Roman" panose="02020603050405020304" pitchFamily="18" charset="0"/>
              </a:rPr>
              <a:t> MTA.</a:t>
            </a:r>
          </a:p>
          <a:p>
            <a:endParaRPr lang="en-IN"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results showed that both materials formed a tag-like structure composed of the material itself or calcium- or phosphate rich crystalline deposits.</a:t>
            </a: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thickness of the calcium and silicate -rich layers increased over time, and the thickness of the calcium and silicate -rich layer was significantly larger in </a:t>
            </a:r>
            <a:r>
              <a:rPr lang="en-US" sz="2400" b="1" dirty="0" err="1">
                <a:latin typeface="Times New Roman" panose="02020603050405020304" pitchFamily="18" charset="0"/>
                <a:cs typeface="Times New Roman" panose="02020603050405020304" pitchFamily="18" charset="0"/>
              </a:rPr>
              <a:t>Biodentine</a:t>
            </a:r>
            <a:r>
              <a:rPr lang="en-US" sz="2400" b="1" dirty="0">
                <a:latin typeface="Times New Roman" panose="02020603050405020304" pitchFamily="18" charset="0"/>
                <a:cs typeface="Times New Roman" panose="02020603050405020304" pitchFamily="18" charset="0"/>
              </a:rPr>
              <a:t> compared to MTA after 30 and 90 days, concluding that the dentine element uptake was greater for </a:t>
            </a:r>
            <a:r>
              <a:rPr lang="en-US" sz="2400" b="1" dirty="0" err="1">
                <a:latin typeface="Times New Roman" panose="02020603050405020304" pitchFamily="18" charset="0"/>
                <a:cs typeface="Times New Roman" panose="02020603050405020304" pitchFamily="18" charset="0"/>
              </a:rPr>
              <a:t>Biodentine</a:t>
            </a:r>
            <a:r>
              <a:rPr lang="en-US" sz="2400" b="1" dirty="0">
                <a:latin typeface="Times New Roman" panose="02020603050405020304" pitchFamily="18" charset="0"/>
                <a:cs typeface="Times New Roman" panose="02020603050405020304" pitchFamily="18" charset="0"/>
              </a:rPr>
              <a:t> than for MTA.</a:t>
            </a:r>
            <a:endParaRPr lang="en-IN" sz="2400" b="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FC32EE6F-8451-432F-8F95-4954E21C3192}"/>
              </a:ext>
            </a:extLst>
          </p:cNvPr>
          <p:cNvSpPr>
            <a:spLocks noGrp="1"/>
          </p:cNvSpPr>
          <p:nvPr>
            <p:ph type="sldNum" sz="quarter" idx="12"/>
          </p:nvPr>
        </p:nvSpPr>
        <p:spPr/>
        <p:txBody>
          <a:bodyPr/>
          <a:lstStyle/>
          <a:p>
            <a:fld id="{ECAF5B7B-0C93-41A6-A3A2-8398AEE8472A}" type="slidenum">
              <a:rPr lang="en-IN" smtClean="0"/>
              <a:pPr/>
              <a:t>34</a:t>
            </a:fld>
            <a:endParaRPr lang="en-IN"/>
          </a:p>
        </p:txBody>
      </p:sp>
    </p:spTree>
    <p:extLst>
      <p:ext uri="{BB962C8B-B14F-4D97-AF65-F5344CB8AC3E}">
        <p14:creationId xmlns:p14="http://schemas.microsoft.com/office/powerpoint/2010/main" val="13791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ED547C-FB97-4217-91F5-062512E21975}"/>
              </a:ext>
            </a:extLst>
          </p:cNvPr>
          <p:cNvSpPr txBox="1"/>
          <p:nvPr/>
        </p:nvSpPr>
        <p:spPr>
          <a:xfrm>
            <a:off x="270588" y="280119"/>
            <a:ext cx="8173616" cy="1200329"/>
          </a:xfrm>
          <a:prstGeom prst="rect">
            <a:avLst/>
          </a:prstGeom>
          <a:noFill/>
        </p:spPr>
        <p:txBody>
          <a:bodyPr wrap="square">
            <a:spAutoFit/>
          </a:bodyPr>
          <a:lstStyle/>
          <a:p>
            <a:r>
              <a:rPr lang="en-US" sz="2400" dirty="0">
                <a:solidFill>
                  <a:schemeClr val="accent4">
                    <a:lumMod val="20000"/>
                    <a:lumOff val="80000"/>
                  </a:schemeClr>
                </a:solidFill>
              </a:rPr>
              <a:t>Apical Closure in Apexification: A Review and Case Report of Apexification Treatment of an Immature Permanent Tooth with </a:t>
            </a:r>
            <a:r>
              <a:rPr lang="en-US" sz="2400" dirty="0" err="1">
                <a:solidFill>
                  <a:schemeClr val="accent4">
                    <a:lumMod val="20000"/>
                    <a:lumOff val="80000"/>
                  </a:schemeClr>
                </a:solidFill>
              </a:rPr>
              <a:t>Biodentine</a:t>
            </a:r>
            <a:endParaRPr lang="en-US" sz="2400" dirty="0">
              <a:solidFill>
                <a:schemeClr val="accent4">
                  <a:lumMod val="20000"/>
                  <a:lumOff val="80000"/>
                </a:schemeClr>
              </a:solidFill>
            </a:endParaRPr>
          </a:p>
        </p:txBody>
      </p:sp>
      <p:sp>
        <p:nvSpPr>
          <p:cNvPr id="5" name="TextBox 4">
            <a:extLst>
              <a:ext uri="{FF2B5EF4-FFF2-40B4-BE49-F238E27FC236}">
                <a16:creationId xmlns:a16="http://schemas.microsoft.com/office/drawing/2014/main" id="{B7B566BE-03AD-490A-9731-2C9C3762C923}"/>
              </a:ext>
            </a:extLst>
          </p:cNvPr>
          <p:cNvSpPr txBox="1"/>
          <p:nvPr/>
        </p:nvSpPr>
        <p:spPr>
          <a:xfrm>
            <a:off x="2286000" y="1145720"/>
            <a:ext cx="4572000" cy="369332"/>
          </a:xfrm>
          <a:prstGeom prst="rect">
            <a:avLst/>
          </a:prstGeom>
          <a:noFill/>
        </p:spPr>
        <p:txBody>
          <a:bodyPr wrap="square">
            <a:spAutoFit/>
          </a:bodyPr>
          <a:lstStyle/>
          <a:p>
            <a:r>
              <a:rPr lang="en-US" dirty="0"/>
              <a:t>(J </a:t>
            </a:r>
            <a:r>
              <a:rPr lang="en-US" dirty="0" err="1"/>
              <a:t>Endod</a:t>
            </a:r>
            <a:r>
              <a:rPr lang="en-US" dirty="0"/>
              <a:t> 2016; 42(5): 730-734)</a:t>
            </a:r>
          </a:p>
        </p:txBody>
      </p:sp>
      <p:sp>
        <p:nvSpPr>
          <p:cNvPr id="7" name="TextBox 6">
            <a:extLst>
              <a:ext uri="{FF2B5EF4-FFF2-40B4-BE49-F238E27FC236}">
                <a16:creationId xmlns:a16="http://schemas.microsoft.com/office/drawing/2014/main" id="{B72B36EF-FE84-4428-AC5E-6632FFD070A2}"/>
              </a:ext>
            </a:extLst>
          </p:cNvPr>
          <p:cNvSpPr txBox="1"/>
          <p:nvPr/>
        </p:nvSpPr>
        <p:spPr>
          <a:xfrm>
            <a:off x="135294" y="1841242"/>
            <a:ext cx="8444204" cy="5016758"/>
          </a:xfrm>
          <a:prstGeom prst="rect">
            <a:avLst/>
          </a:prstGeom>
          <a:noFill/>
        </p:spPr>
        <p:txBody>
          <a:bodyPr wrap="square">
            <a:spAutoFit/>
          </a:bodyPr>
          <a:lstStyle/>
          <a:p>
            <a:r>
              <a:rPr lang="en-US" sz="2000" dirty="0"/>
              <a:t>This report describes the case of a 9-year-old boy who was referred to the Department of Dental Clinic of </a:t>
            </a:r>
            <a:r>
              <a:rPr lang="en-US" sz="2000" dirty="0" err="1"/>
              <a:t>Quer</a:t>
            </a:r>
            <a:r>
              <a:rPr lang="en-US" sz="2000" dirty="0"/>
              <a:t>- </a:t>
            </a:r>
            <a:r>
              <a:rPr lang="en-US" sz="2000" dirty="0" err="1"/>
              <a:t>etaro</a:t>
            </a:r>
            <a:r>
              <a:rPr lang="en-US" sz="2000" dirty="0"/>
              <a:t> Autonomous University of Mexico.</a:t>
            </a:r>
          </a:p>
          <a:p>
            <a:r>
              <a:rPr lang="en-US" sz="2000" dirty="0"/>
              <a:t> One month prior the patient had suffered a dental trauma of his upper left central incisor and had been treated by another dentist. The clinical diagnosis was previously initiated therapy and symptomatic apical periodontitis. The treatment was apexification with </a:t>
            </a:r>
            <a:r>
              <a:rPr lang="en-US" sz="2000" dirty="0" err="1"/>
              <a:t>Biodentine</a:t>
            </a:r>
            <a:r>
              <a:rPr lang="en-US" sz="2000" dirty="0"/>
              <a:t>. </a:t>
            </a:r>
          </a:p>
          <a:p>
            <a:r>
              <a:rPr lang="en-US" sz="2000" dirty="0"/>
              <a:t>At follow-ups performed at 3, 6, and 18 months after treatment the tooth was asymptomatic. </a:t>
            </a:r>
          </a:p>
          <a:p>
            <a:r>
              <a:rPr lang="en-US" sz="2000" dirty="0"/>
              <a:t>The cone-beam computed tomography scan at 18-month postoperative follow-up revealed continuity of periodontal ligament space, absence of periapical rarefactions, and a thin layer of calcified tissue formed apical to the </a:t>
            </a:r>
            <a:r>
              <a:rPr lang="en-US" sz="2000" dirty="0" err="1"/>
              <a:t>Biodentine</a:t>
            </a:r>
            <a:r>
              <a:rPr lang="en-US" sz="2000" dirty="0"/>
              <a:t> barrier. </a:t>
            </a:r>
          </a:p>
          <a:p>
            <a:r>
              <a:rPr lang="en-US" sz="2000" dirty="0"/>
              <a:t>On the basis of sealing ability and biocompatibility, apexification treatment with </a:t>
            </a:r>
            <a:r>
              <a:rPr lang="en-US" sz="2000" dirty="0" err="1"/>
              <a:t>Biodentine</a:t>
            </a:r>
            <a:r>
              <a:rPr lang="en-US" sz="2000" dirty="0"/>
              <a:t> was applied in the present case report. The favorable clinical and radiographic outcome in this case demonstrated that </a:t>
            </a:r>
            <a:r>
              <a:rPr lang="en-US" sz="2000" dirty="0" err="1"/>
              <a:t>Biodentine</a:t>
            </a:r>
            <a:r>
              <a:rPr lang="en-US" sz="2000" dirty="0"/>
              <a:t> may be an efficient alternative to the conventional apexification materials.</a:t>
            </a:r>
          </a:p>
        </p:txBody>
      </p:sp>
      <p:sp>
        <p:nvSpPr>
          <p:cNvPr id="2" name="Slide Number Placeholder 1">
            <a:extLst>
              <a:ext uri="{FF2B5EF4-FFF2-40B4-BE49-F238E27FC236}">
                <a16:creationId xmlns:a16="http://schemas.microsoft.com/office/drawing/2014/main" id="{EF162D0C-D047-4A1C-A186-9A2742C9F63D}"/>
              </a:ext>
            </a:extLst>
          </p:cNvPr>
          <p:cNvSpPr>
            <a:spLocks noGrp="1"/>
          </p:cNvSpPr>
          <p:nvPr>
            <p:ph type="sldNum" sz="quarter" idx="12"/>
          </p:nvPr>
        </p:nvSpPr>
        <p:spPr/>
        <p:txBody>
          <a:bodyPr/>
          <a:lstStyle/>
          <a:p>
            <a:fld id="{ECAF5B7B-0C93-41A6-A3A2-8398AEE8472A}" type="slidenum">
              <a:rPr lang="en-IN" smtClean="0"/>
              <a:pPr/>
              <a:t>35</a:t>
            </a:fld>
            <a:endParaRPr lang="en-IN"/>
          </a:p>
        </p:txBody>
      </p:sp>
    </p:spTree>
    <p:extLst>
      <p:ext uri="{BB962C8B-B14F-4D97-AF65-F5344CB8AC3E}">
        <p14:creationId xmlns:p14="http://schemas.microsoft.com/office/powerpoint/2010/main" val="3550663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9D28DA-3379-4E05-8BC0-5BFF769838DD}"/>
              </a:ext>
            </a:extLst>
          </p:cNvPr>
          <p:cNvPicPr>
            <a:picLocks noChangeAspect="1"/>
          </p:cNvPicPr>
          <p:nvPr/>
        </p:nvPicPr>
        <p:blipFill rotWithShape="1">
          <a:blip r:embed="rId2">
            <a:extLst>
              <a:ext uri="{28A0092B-C50C-407E-A947-70E740481C1C}">
                <a14:useLocalDpi xmlns:a14="http://schemas.microsoft.com/office/drawing/2010/main" val="0"/>
              </a:ext>
            </a:extLst>
          </a:blip>
          <a:srcRect l="31326" t="38118" r="32857" b="30862"/>
          <a:stretch/>
        </p:blipFill>
        <p:spPr>
          <a:xfrm>
            <a:off x="933446" y="438537"/>
            <a:ext cx="6320259" cy="3079103"/>
          </a:xfrm>
          <a:prstGeom prst="rect">
            <a:avLst/>
          </a:prstGeom>
        </p:spPr>
      </p:pic>
      <p:pic>
        <p:nvPicPr>
          <p:cNvPr id="9" name="Picture 8">
            <a:extLst>
              <a:ext uri="{FF2B5EF4-FFF2-40B4-BE49-F238E27FC236}">
                <a16:creationId xmlns:a16="http://schemas.microsoft.com/office/drawing/2014/main" id="{D304DD7D-F591-422B-8224-40483C09A55D}"/>
              </a:ext>
            </a:extLst>
          </p:cNvPr>
          <p:cNvPicPr>
            <a:picLocks noChangeAspect="1"/>
          </p:cNvPicPr>
          <p:nvPr/>
        </p:nvPicPr>
        <p:blipFill rotWithShape="1">
          <a:blip r:embed="rId3">
            <a:extLst>
              <a:ext uri="{28A0092B-C50C-407E-A947-70E740481C1C}">
                <a14:useLocalDpi xmlns:a14="http://schemas.microsoft.com/office/drawing/2010/main" val="0"/>
              </a:ext>
            </a:extLst>
          </a:blip>
          <a:srcRect l="28265" t="23242" r="52755" b="46100"/>
          <a:stretch/>
        </p:blipFill>
        <p:spPr>
          <a:xfrm>
            <a:off x="2563466" y="3918857"/>
            <a:ext cx="3060217" cy="2780522"/>
          </a:xfrm>
          <a:prstGeom prst="rect">
            <a:avLst/>
          </a:prstGeom>
        </p:spPr>
      </p:pic>
      <p:pic>
        <p:nvPicPr>
          <p:cNvPr id="11" name="Picture 10">
            <a:extLst>
              <a:ext uri="{FF2B5EF4-FFF2-40B4-BE49-F238E27FC236}">
                <a16:creationId xmlns:a16="http://schemas.microsoft.com/office/drawing/2014/main" id="{6FDEEA15-3D86-49FF-9A73-81E2D0D2E2B4}"/>
              </a:ext>
            </a:extLst>
          </p:cNvPr>
          <p:cNvPicPr>
            <a:picLocks noChangeAspect="1"/>
          </p:cNvPicPr>
          <p:nvPr/>
        </p:nvPicPr>
        <p:blipFill rotWithShape="1">
          <a:blip r:embed="rId4">
            <a:extLst>
              <a:ext uri="{28A0092B-C50C-407E-A947-70E740481C1C}">
                <a14:useLocalDpi xmlns:a14="http://schemas.microsoft.com/office/drawing/2010/main" val="0"/>
              </a:ext>
            </a:extLst>
          </a:blip>
          <a:srcRect l="28573" t="31587" r="26590" b="34671"/>
          <a:stretch/>
        </p:blipFill>
        <p:spPr>
          <a:xfrm>
            <a:off x="97318" y="1343608"/>
            <a:ext cx="8949363" cy="3788229"/>
          </a:xfrm>
          <a:prstGeom prst="rect">
            <a:avLst/>
          </a:prstGeom>
        </p:spPr>
      </p:pic>
      <p:sp>
        <p:nvSpPr>
          <p:cNvPr id="2" name="Slide Number Placeholder 1">
            <a:extLst>
              <a:ext uri="{FF2B5EF4-FFF2-40B4-BE49-F238E27FC236}">
                <a16:creationId xmlns:a16="http://schemas.microsoft.com/office/drawing/2014/main" id="{42744EB2-8460-4D58-9347-DA05812D6459}"/>
              </a:ext>
            </a:extLst>
          </p:cNvPr>
          <p:cNvSpPr>
            <a:spLocks noGrp="1"/>
          </p:cNvSpPr>
          <p:nvPr>
            <p:ph type="sldNum" sz="quarter" idx="12"/>
          </p:nvPr>
        </p:nvSpPr>
        <p:spPr/>
        <p:txBody>
          <a:bodyPr/>
          <a:lstStyle/>
          <a:p>
            <a:fld id="{ECAF5B7B-0C93-41A6-A3A2-8398AEE8472A}" type="slidenum">
              <a:rPr lang="en-IN" smtClean="0"/>
              <a:pPr/>
              <a:t>36</a:t>
            </a:fld>
            <a:endParaRPr lang="en-IN"/>
          </a:p>
        </p:txBody>
      </p:sp>
    </p:spTree>
    <p:extLst>
      <p:ext uri="{BB962C8B-B14F-4D97-AF65-F5344CB8AC3E}">
        <p14:creationId xmlns:p14="http://schemas.microsoft.com/office/powerpoint/2010/main" val="196547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EE6DC5-8E40-41CB-82A1-01B051A4AA96}"/>
              </a:ext>
            </a:extLst>
          </p:cNvPr>
          <p:cNvSpPr txBox="1"/>
          <p:nvPr/>
        </p:nvSpPr>
        <p:spPr>
          <a:xfrm>
            <a:off x="391886" y="329691"/>
            <a:ext cx="8154955" cy="1323439"/>
          </a:xfrm>
          <a:prstGeom prst="rect">
            <a:avLst/>
          </a:prstGeom>
          <a:noFill/>
        </p:spPr>
        <p:txBody>
          <a:bodyPr wrap="square">
            <a:spAutoFit/>
          </a:bodyPr>
          <a:lstStyle/>
          <a:p>
            <a:pPr algn="ctr"/>
            <a:r>
              <a:rPr lang="en-US" sz="2000" b="0" i="0" dirty="0">
                <a:solidFill>
                  <a:schemeClr val="accent4">
                    <a:lumMod val="20000"/>
                    <a:lumOff val="80000"/>
                  </a:schemeClr>
                </a:solidFill>
                <a:effectLst/>
                <a:latin typeface="Archivo Narrow"/>
              </a:rPr>
              <a:t>Comparison of the Success Rate of Mineral Trioxide Aggregate, </a:t>
            </a:r>
            <a:r>
              <a:rPr lang="en-US" sz="2000" b="0" i="0" dirty="0" err="1">
                <a:solidFill>
                  <a:schemeClr val="accent4">
                    <a:lumMod val="20000"/>
                    <a:lumOff val="80000"/>
                  </a:schemeClr>
                </a:solidFill>
                <a:effectLst/>
                <a:latin typeface="Archivo Narrow"/>
              </a:rPr>
              <a:t>Endosequence</a:t>
            </a:r>
            <a:r>
              <a:rPr lang="en-US" sz="2000" b="0" i="0" dirty="0">
                <a:solidFill>
                  <a:schemeClr val="accent4">
                    <a:lumMod val="20000"/>
                    <a:lumOff val="80000"/>
                  </a:schemeClr>
                </a:solidFill>
                <a:effectLst/>
                <a:latin typeface="Archivo Narrow"/>
              </a:rPr>
              <a:t> Bioceramic Root Repair Material, and Calcium Hydroxide for Apexification of Immature Permanent Teeth: Systematic Review and Meta-Analysis</a:t>
            </a:r>
          </a:p>
        </p:txBody>
      </p:sp>
      <p:sp>
        <p:nvSpPr>
          <p:cNvPr id="7" name="TextBox 6">
            <a:extLst>
              <a:ext uri="{FF2B5EF4-FFF2-40B4-BE49-F238E27FC236}">
                <a16:creationId xmlns:a16="http://schemas.microsoft.com/office/drawing/2014/main" id="{4703C858-E825-4B53-AE64-F427264BFAE3}"/>
              </a:ext>
            </a:extLst>
          </p:cNvPr>
          <p:cNvSpPr txBox="1"/>
          <p:nvPr/>
        </p:nvSpPr>
        <p:spPr>
          <a:xfrm>
            <a:off x="2239347" y="1653130"/>
            <a:ext cx="5262465" cy="369332"/>
          </a:xfrm>
          <a:prstGeom prst="rect">
            <a:avLst/>
          </a:prstGeom>
          <a:noFill/>
        </p:spPr>
        <p:txBody>
          <a:bodyPr wrap="square">
            <a:spAutoFit/>
          </a:bodyPr>
          <a:lstStyle/>
          <a:p>
            <a:r>
              <a:rPr lang="en-US" b="0" i="0" dirty="0">
                <a:solidFill>
                  <a:schemeClr val="accent4">
                    <a:lumMod val="60000"/>
                    <a:lumOff val="40000"/>
                  </a:schemeClr>
                </a:solidFill>
                <a:effectLst/>
                <a:latin typeface="BlinkMacSystemFont"/>
              </a:rPr>
              <a:t> J Pharm </a:t>
            </a:r>
            <a:r>
              <a:rPr lang="en-US" b="0" i="0" dirty="0" err="1">
                <a:solidFill>
                  <a:schemeClr val="accent4">
                    <a:lumMod val="60000"/>
                    <a:lumOff val="40000"/>
                  </a:schemeClr>
                </a:solidFill>
                <a:effectLst/>
                <a:latin typeface="BlinkMacSystemFont"/>
              </a:rPr>
              <a:t>Bioallied</a:t>
            </a:r>
            <a:r>
              <a:rPr lang="en-US" b="0" i="0" dirty="0">
                <a:solidFill>
                  <a:schemeClr val="accent4">
                    <a:lumMod val="60000"/>
                    <a:lumOff val="40000"/>
                  </a:schemeClr>
                </a:solidFill>
                <a:effectLst/>
                <a:latin typeface="BlinkMacSystemFont"/>
              </a:rPr>
              <a:t> Sci. 2021 Jun;13(Suppl 1):S43-S47</a:t>
            </a:r>
            <a:endParaRPr lang="en-US" dirty="0">
              <a:solidFill>
                <a:schemeClr val="accent4">
                  <a:lumMod val="60000"/>
                  <a:lumOff val="40000"/>
                </a:schemeClr>
              </a:solidFill>
            </a:endParaRPr>
          </a:p>
        </p:txBody>
      </p:sp>
      <p:sp>
        <p:nvSpPr>
          <p:cNvPr id="9" name="TextBox 8">
            <a:extLst>
              <a:ext uri="{FF2B5EF4-FFF2-40B4-BE49-F238E27FC236}">
                <a16:creationId xmlns:a16="http://schemas.microsoft.com/office/drawing/2014/main" id="{7A0A52B7-AFB6-4ECA-9948-370BA132771B}"/>
              </a:ext>
            </a:extLst>
          </p:cNvPr>
          <p:cNvSpPr txBox="1"/>
          <p:nvPr/>
        </p:nvSpPr>
        <p:spPr>
          <a:xfrm>
            <a:off x="751114" y="2690336"/>
            <a:ext cx="7436498" cy="1477328"/>
          </a:xfrm>
          <a:prstGeom prst="rect">
            <a:avLst/>
          </a:prstGeom>
          <a:noFill/>
        </p:spPr>
        <p:txBody>
          <a:bodyPr wrap="square">
            <a:spAutoFit/>
          </a:bodyPr>
          <a:lstStyle/>
          <a:p>
            <a:r>
              <a:rPr lang="en-US" b="0" i="0" dirty="0">
                <a:solidFill>
                  <a:schemeClr val="accent4">
                    <a:lumMod val="60000"/>
                    <a:lumOff val="40000"/>
                  </a:schemeClr>
                </a:solidFill>
                <a:effectLst/>
                <a:latin typeface="Times New Roman" panose="02020603050405020304" pitchFamily="18" charset="0"/>
              </a:rPr>
              <a:t> All the three materials had almost similar success rate in terms of clinical symptoms, but the time taken for apical barrier formation and also single visit treatment makes MTA and </a:t>
            </a:r>
            <a:r>
              <a:rPr lang="en-US" b="0" i="0" dirty="0" err="1">
                <a:solidFill>
                  <a:schemeClr val="accent4">
                    <a:lumMod val="60000"/>
                    <a:lumOff val="40000"/>
                  </a:schemeClr>
                </a:solidFill>
                <a:effectLst/>
                <a:latin typeface="Times New Roman" panose="02020603050405020304" pitchFamily="18" charset="0"/>
              </a:rPr>
              <a:t>Endosequence</a:t>
            </a:r>
            <a:r>
              <a:rPr lang="en-US" b="0" i="0" dirty="0">
                <a:solidFill>
                  <a:schemeClr val="accent4">
                    <a:lumMod val="60000"/>
                    <a:lumOff val="40000"/>
                  </a:schemeClr>
                </a:solidFill>
                <a:effectLst/>
                <a:latin typeface="Times New Roman" panose="02020603050405020304" pitchFamily="18" charset="0"/>
              </a:rPr>
              <a:t> BCRRM superior to calcium hydroxide. Studies comparing </a:t>
            </a:r>
            <a:r>
              <a:rPr lang="en-US" b="0" i="0" dirty="0" err="1">
                <a:solidFill>
                  <a:schemeClr val="accent4">
                    <a:lumMod val="60000"/>
                    <a:lumOff val="40000"/>
                  </a:schemeClr>
                </a:solidFill>
                <a:effectLst/>
                <a:latin typeface="Times New Roman" panose="02020603050405020304" pitchFamily="18" charset="0"/>
              </a:rPr>
              <a:t>EndoSequence</a:t>
            </a:r>
            <a:r>
              <a:rPr lang="en-US" b="0" i="0" dirty="0">
                <a:solidFill>
                  <a:schemeClr val="accent4">
                    <a:lumMod val="60000"/>
                    <a:lumOff val="40000"/>
                  </a:schemeClr>
                </a:solidFill>
                <a:effectLst/>
                <a:latin typeface="Times New Roman" panose="02020603050405020304" pitchFamily="18" charset="0"/>
              </a:rPr>
              <a:t> Root Repair Material and MTA are very limited and need further evaluation in the future.</a:t>
            </a:r>
            <a:endParaRPr lang="en-US" dirty="0">
              <a:solidFill>
                <a:schemeClr val="accent4">
                  <a:lumMod val="60000"/>
                  <a:lumOff val="40000"/>
                </a:schemeClr>
              </a:solidFill>
            </a:endParaRPr>
          </a:p>
        </p:txBody>
      </p:sp>
      <p:sp>
        <p:nvSpPr>
          <p:cNvPr id="11" name="TextBox 10">
            <a:extLst>
              <a:ext uri="{FF2B5EF4-FFF2-40B4-BE49-F238E27FC236}">
                <a16:creationId xmlns:a16="http://schemas.microsoft.com/office/drawing/2014/main" id="{7518E569-0E33-41D9-84BD-142C8F332A58}"/>
              </a:ext>
            </a:extLst>
          </p:cNvPr>
          <p:cNvSpPr txBox="1"/>
          <p:nvPr/>
        </p:nvSpPr>
        <p:spPr>
          <a:xfrm>
            <a:off x="888740" y="4743205"/>
            <a:ext cx="7366519" cy="923330"/>
          </a:xfrm>
          <a:prstGeom prst="rect">
            <a:avLst/>
          </a:prstGeom>
          <a:noFill/>
        </p:spPr>
        <p:txBody>
          <a:bodyPr wrap="square">
            <a:spAutoFit/>
          </a:bodyPr>
          <a:lstStyle/>
          <a:p>
            <a:pPr algn="l"/>
            <a:r>
              <a:rPr lang="en-US" b="0" i="0" dirty="0">
                <a:solidFill>
                  <a:schemeClr val="accent4">
                    <a:lumMod val="60000"/>
                    <a:lumOff val="40000"/>
                  </a:schemeClr>
                </a:solidFill>
                <a:effectLst/>
                <a:latin typeface="Archivo Narrow"/>
              </a:rPr>
              <a:t>R</a:t>
            </a:r>
            <a:r>
              <a:rPr lang="en-US" b="0" i="0" cap="small" dirty="0">
                <a:solidFill>
                  <a:schemeClr val="accent4">
                    <a:lumMod val="60000"/>
                    <a:lumOff val="40000"/>
                  </a:schemeClr>
                </a:solidFill>
                <a:effectLst/>
                <a:latin typeface="Archivo Narrow"/>
              </a:rPr>
              <a:t>esults</a:t>
            </a:r>
            <a:endParaRPr lang="en-US" b="0" i="0" dirty="0">
              <a:solidFill>
                <a:schemeClr val="accent4">
                  <a:lumMod val="60000"/>
                  <a:lumOff val="40000"/>
                </a:schemeClr>
              </a:solidFill>
              <a:effectLst/>
              <a:latin typeface="Archivo Narrow"/>
            </a:endParaRPr>
          </a:p>
          <a:p>
            <a:pPr algn="l"/>
            <a:r>
              <a:rPr lang="en-US" b="0" i="0" dirty="0">
                <a:solidFill>
                  <a:schemeClr val="accent4">
                    <a:lumMod val="60000"/>
                    <a:lumOff val="40000"/>
                  </a:schemeClr>
                </a:solidFill>
                <a:effectLst/>
                <a:latin typeface="Times New Roman" panose="02020603050405020304" pitchFamily="18" charset="0"/>
              </a:rPr>
              <a:t>The success rate in both bioceramic and MTA was 93.3% and 90%, respectively, with no statistically significant difference. </a:t>
            </a:r>
          </a:p>
        </p:txBody>
      </p:sp>
      <p:sp>
        <p:nvSpPr>
          <p:cNvPr id="2" name="Slide Number Placeholder 1">
            <a:extLst>
              <a:ext uri="{FF2B5EF4-FFF2-40B4-BE49-F238E27FC236}">
                <a16:creationId xmlns:a16="http://schemas.microsoft.com/office/drawing/2014/main" id="{8C0A51FC-AC8C-4FD5-B0FB-58AEA49B2212}"/>
              </a:ext>
            </a:extLst>
          </p:cNvPr>
          <p:cNvSpPr>
            <a:spLocks noGrp="1"/>
          </p:cNvSpPr>
          <p:nvPr>
            <p:ph type="sldNum" sz="quarter" idx="12"/>
          </p:nvPr>
        </p:nvSpPr>
        <p:spPr/>
        <p:txBody>
          <a:bodyPr/>
          <a:lstStyle/>
          <a:p>
            <a:fld id="{ECAF5B7B-0C93-41A6-A3A2-8398AEE8472A}" type="slidenum">
              <a:rPr lang="en-IN" smtClean="0"/>
              <a:pPr/>
              <a:t>37</a:t>
            </a:fld>
            <a:endParaRPr lang="en-IN"/>
          </a:p>
        </p:txBody>
      </p:sp>
    </p:spTree>
    <p:extLst>
      <p:ext uri="{BB962C8B-B14F-4D97-AF65-F5344CB8AC3E}">
        <p14:creationId xmlns:p14="http://schemas.microsoft.com/office/powerpoint/2010/main" val="1396946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857" y="439976"/>
            <a:ext cx="8184776" cy="5262979"/>
          </a:xfrm>
          <a:prstGeom prst="rect">
            <a:avLst/>
          </a:prstGeom>
        </p:spPr>
        <p:txBody>
          <a:bodyPr wrap="square">
            <a:spAutoFit/>
          </a:bodyPr>
          <a:lstStyle/>
          <a:p>
            <a:pPr algn="ctr"/>
            <a:r>
              <a:rPr lang="en-IN" sz="4000" b="1" u="sng" dirty="0">
                <a:solidFill>
                  <a:schemeClr val="accent5">
                    <a:lumMod val="60000"/>
                    <a:lumOff val="40000"/>
                  </a:schemeClr>
                </a:solidFill>
                <a:latin typeface="Times New Roman" panose="02020603050405020304" pitchFamily="18" charset="0"/>
              </a:rPr>
              <a:t>Conclusion</a:t>
            </a:r>
          </a:p>
          <a:p>
            <a:pPr algn="ctr"/>
            <a:endParaRPr lang="en-IN" sz="2800" b="1" dirty="0">
              <a:solidFill>
                <a:srgbClr val="3793AB"/>
              </a:solidFill>
              <a:latin typeface="Times New Roman" panose="02020603050405020304" pitchFamily="18" charset="0"/>
            </a:endParaRPr>
          </a:p>
          <a:p>
            <a:pPr algn="ctr"/>
            <a:endParaRPr lang="en-IN" sz="2800" b="1" dirty="0">
              <a:solidFill>
                <a:srgbClr val="3793AB"/>
              </a:solidFill>
              <a:latin typeface="Times New Roman" panose="02020603050405020304" pitchFamily="18" charset="0"/>
            </a:endParaRP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practitioner should strive to achieve root development through </a:t>
            </a:r>
            <a:r>
              <a:rPr lang="en-US" sz="2400" b="1" dirty="0" err="1">
                <a:latin typeface="Times New Roman" panose="02020603050405020304" pitchFamily="18" charset="0"/>
                <a:cs typeface="Times New Roman" panose="02020603050405020304" pitchFamily="18" charset="0"/>
              </a:rPr>
              <a:t>apexogenesis</a:t>
            </a:r>
            <a:r>
              <a:rPr lang="en-US" sz="2400" b="1" dirty="0">
                <a:latin typeface="Times New Roman" panose="02020603050405020304" pitchFamily="18" charset="0"/>
                <a:cs typeface="Times New Roman" panose="02020603050405020304" pitchFamily="18" charset="0"/>
              </a:rPr>
              <a:t> wherever possible.</a:t>
            </a:r>
          </a:p>
          <a:p>
            <a:pPr marL="285750" indent="-28575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If this treatment fails or pulp is necrotic, apexification should be initiated. However, the most important factors are debridement of the canal and closure of this space </a:t>
            </a:r>
            <a:r>
              <a:rPr lang="en-IN" sz="2400" b="1" dirty="0">
                <a:latin typeface="Times New Roman" panose="02020603050405020304" pitchFamily="18" charset="0"/>
                <a:cs typeface="Times New Roman" panose="02020603050405020304" pitchFamily="18" charset="0"/>
              </a:rPr>
              <a:t>with a suitable material.</a:t>
            </a:r>
          </a:p>
          <a:p>
            <a:pPr marL="285750" indent="-285750">
              <a:buFont typeface="Arial" panose="020B0604020202020204" pitchFamily="34" charset="0"/>
              <a:buChar char="•"/>
            </a:pPr>
            <a:endParaRPr lang="en-IN"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These aspects allow the body to reorganize and repair </a:t>
            </a:r>
            <a:r>
              <a:rPr lang="en-IN" sz="2400" b="1" dirty="0">
                <a:latin typeface="Times New Roman" panose="02020603050405020304" pitchFamily="18" charset="0"/>
                <a:cs typeface="Times New Roman" panose="02020603050405020304" pitchFamily="18" charset="0"/>
              </a:rPr>
              <a:t>the </a:t>
            </a:r>
            <a:r>
              <a:rPr lang="en-IN" sz="2400" b="1" dirty="0" err="1">
                <a:latin typeface="Times New Roman" panose="02020603050405020304" pitchFamily="18" charset="0"/>
                <a:cs typeface="Times New Roman" panose="02020603050405020304" pitchFamily="18" charset="0"/>
              </a:rPr>
              <a:t>periapical</a:t>
            </a:r>
            <a:r>
              <a:rPr lang="en-IN" sz="2400" b="1" dirty="0">
                <a:latin typeface="Times New Roman" panose="02020603050405020304" pitchFamily="18" charset="0"/>
                <a:cs typeface="Times New Roman" panose="02020603050405020304" pitchFamily="18" charset="0"/>
              </a:rPr>
              <a:t> tissues.</a:t>
            </a:r>
          </a:p>
        </p:txBody>
      </p:sp>
      <p:sp>
        <p:nvSpPr>
          <p:cNvPr id="3" name="Slide Number Placeholder 2">
            <a:extLst>
              <a:ext uri="{FF2B5EF4-FFF2-40B4-BE49-F238E27FC236}">
                <a16:creationId xmlns:a16="http://schemas.microsoft.com/office/drawing/2014/main" id="{E994AE02-8E02-4B79-97D4-40F45062D4B4}"/>
              </a:ext>
            </a:extLst>
          </p:cNvPr>
          <p:cNvSpPr>
            <a:spLocks noGrp="1"/>
          </p:cNvSpPr>
          <p:nvPr>
            <p:ph type="sldNum" sz="quarter" idx="12"/>
          </p:nvPr>
        </p:nvSpPr>
        <p:spPr/>
        <p:txBody>
          <a:bodyPr/>
          <a:lstStyle/>
          <a:p>
            <a:fld id="{ECAF5B7B-0C93-41A6-A3A2-8398AEE8472A}" type="slidenum">
              <a:rPr lang="en-IN" smtClean="0"/>
              <a:pPr/>
              <a:t>38</a:t>
            </a:fld>
            <a:endParaRPr lang="en-IN"/>
          </a:p>
        </p:txBody>
      </p:sp>
    </p:spTree>
    <p:extLst>
      <p:ext uri="{BB962C8B-B14F-4D97-AF65-F5344CB8AC3E}">
        <p14:creationId xmlns:p14="http://schemas.microsoft.com/office/powerpoint/2010/main" val="3218083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ED3DFE-3204-C586-CB76-9547646323EC}"/>
              </a:ext>
            </a:extLst>
          </p:cNvPr>
          <p:cNvSpPr>
            <a:spLocks noGrp="1"/>
          </p:cNvSpPr>
          <p:nvPr>
            <p:ph type="sldNum" sz="quarter" idx="12"/>
          </p:nvPr>
        </p:nvSpPr>
        <p:spPr/>
        <p:txBody>
          <a:bodyPr/>
          <a:lstStyle/>
          <a:p>
            <a:fld id="{ECAF5B7B-0C93-41A6-A3A2-8398AEE8472A}" type="slidenum">
              <a:rPr lang="en-IN" smtClean="0"/>
              <a:t>39</a:t>
            </a:fld>
            <a:endParaRPr lang="en-IN"/>
          </a:p>
        </p:txBody>
      </p:sp>
      <p:sp>
        <p:nvSpPr>
          <p:cNvPr id="3" name="TextBox 2">
            <a:extLst>
              <a:ext uri="{FF2B5EF4-FFF2-40B4-BE49-F238E27FC236}">
                <a16:creationId xmlns:a16="http://schemas.microsoft.com/office/drawing/2014/main" id="{4A47F504-3CE8-115D-57EF-9227DFBB0B66}"/>
              </a:ext>
            </a:extLst>
          </p:cNvPr>
          <p:cNvSpPr txBox="1"/>
          <p:nvPr/>
        </p:nvSpPr>
        <p:spPr>
          <a:xfrm>
            <a:off x="1907458" y="560439"/>
            <a:ext cx="5250426" cy="769441"/>
          </a:xfrm>
          <a:prstGeom prst="rect">
            <a:avLst/>
          </a:prstGeom>
          <a:noFill/>
        </p:spPr>
        <p:txBody>
          <a:bodyPr wrap="square" rtlCol="0">
            <a:spAutoFit/>
          </a:bodyPr>
          <a:lstStyle/>
          <a:p>
            <a:r>
              <a:rPr lang="en-US" sz="4400" dirty="0"/>
              <a:t>Take home message</a:t>
            </a:r>
          </a:p>
        </p:txBody>
      </p:sp>
      <p:sp>
        <p:nvSpPr>
          <p:cNvPr id="4" name="TextBox 3">
            <a:extLst>
              <a:ext uri="{FF2B5EF4-FFF2-40B4-BE49-F238E27FC236}">
                <a16:creationId xmlns:a16="http://schemas.microsoft.com/office/drawing/2014/main" id="{92C99C98-85D2-B61D-047F-1BE8F440DFA8}"/>
              </a:ext>
            </a:extLst>
          </p:cNvPr>
          <p:cNvSpPr txBox="1"/>
          <p:nvPr/>
        </p:nvSpPr>
        <p:spPr>
          <a:xfrm>
            <a:off x="1150374" y="1759974"/>
            <a:ext cx="6666271" cy="3139321"/>
          </a:xfrm>
          <a:prstGeom prst="rect">
            <a:avLst/>
          </a:prstGeom>
          <a:noFill/>
        </p:spPr>
        <p:txBody>
          <a:bodyPr wrap="square" rtlCol="0">
            <a:spAutoFit/>
          </a:bodyPr>
          <a:lstStyle/>
          <a:p>
            <a:pPr marL="285750" indent="-28575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The practitioner should strive to achieve root development through </a:t>
            </a:r>
            <a:r>
              <a:rPr lang="en-US" sz="1800" b="1" dirty="0" err="1">
                <a:latin typeface="Times New Roman" panose="02020603050405020304" pitchFamily="18" charset="0"/>
                <a:cs typeface="Times New Roman" panose="02020603050405020304" pitchFamily="18" charset="0"/>
              </a:rPr>
              <a:t>apexogenesis</a:t>
            </a:r>
            <a:r>
              <a:rPr lang="en-US" sz="1800" b="1" dirty="0">
                <a:latin typeface="Times New Roman" panose="02020603050405020304" pitchFamily="18" charset="0"/>
                <a:cs typeface="Times New Roman" panose="02020603050405020304" pitchFamily="18" charset="0"/>
              </a:rPr>
              <a:t> wherever possible.</a:t>
            </a:r>
          </a:p>
          <a:p>
            <a:pPr marL="285750" indent="-285750">
              <a:buFont typeface="Arial" panose="020B0604020202020204" pitchFamily="34" charset="0"/>
              <a:buChar char="•"/>
            </a:pPr>
            <a:endParaRPr lang="en-US" sz="18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If this treatment fails or pulp is necrotic, apexification should be initiated. However, the most important factors are debridement of the canal and closure of this space </a:t>
            </a:r>
            <a:r>
              <a:rPr lang="en-IN" sz="1800" b="1" dirty="0">
                <a:latin typeface="Times New Roman" panose="02020603050405020304" pitchFamily="18" charset="0"/>
                <a:cs typeface="Times New Roman" panose="02020603050405020304" pitchFamily="18" charset="0"/>
              </a:rPr>
              <a:t>with a suitable material.</a:t>
            </a:r>
          </a:p>
          <a:p>
            <a:pPr marL="285750" indent="-285750">
              <a:buFont typeface="Arial" panose="020B0604020202020204" pitchFamily="34" charset="0"/>
              <a:buChar char="•"/>
            </a:pPr>
            <a:endParaRPr lang="en-IN" sz="18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These aspects allow the body to reorganize and repair </a:t>
            </a:r>
            <a:r>
              <a:rPr lang="en-IN" sz="1800" b="1" dirty="0">
                <a:latin typeface="Times New Roman" panose="02020603050405020304" pitchFamily="18" charset="0"/>
                <a:cs typeface="Times New Roman" panose="02020603050405020304" pitchFamily="18" charset="0"/>
              </a:rPr>
              <a:t>the periapical tissues.</a:t>
            </a:r>
          </a:p>
          <a:p>
            <a:endParaRPr lang="en-US" dirty="0"/>
          </a:p>
        </p:txBody>
      </p:sp>
    </p:spTree>
    <p:extLst>
      <p:ext uri="{BB962C8B-B14F-4D97-AF65-F5344CB8AC3E}">
        <p14:creationId xmlns:p14="http://schemas.microsoft.com/office/powerpoint/2010/main" val="1606278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2" y="626711"/>
            <a:ext cx="9233650" cy="4708981"/>
          </a:xfrm>
          <a:prstGeom prst="rect">
            <a:avLst/>
          </a:prstGeom>
        </p:spPr>
        <p:txBody>
          <a:bodyPr wrap="square">
            <a:spAutoFit/>
          </a:bodyPr>
          <a:lstStyle/>
          <a:p>
            <a:pPr algn="ctr"/>
            <a:r>
              <a:rPr lang="en-IN" sz="3200" b="1" u="sng" dirty="0">
                <a:solidFill>
                  <a:schemeClr val="accent5">
                    <a:lumMod val="60000"/>
                    <a:lumOff val="40000"/>
                  </a:schemeClr>
                </a:solidFill>
                <a:latin typeface="Times New Roman" panose="02020603050405020304" pitchFamily="18" charset="0"/>
              </a:rPr>
              <a:t>One visit </a:t>
            </a:r>
            <a:r>
              <a:rPr lang="en-IN" sz="3200" b="1" u="sng" dirty="0" err="1">
                <a:solidFill>
                  <a:schemeClr val="accent5">
                    <a:lumMod val="60000"/>
                    <a:lumOff val="40000"/>
                  </a:schemeClr>
                </a:solidFill>
                <a:latin typeface="Times New Roman" panose="02020603050405020304" pitchFamily="18" charset="0"/>
              </a:rPr>
              <a:t>apexification</a:t>
            </a:r>
            <a:endParaRPr lang="en-IN" sz="3200" b="1" u="sng" dirty="0">
              <a:solidFill>
                <a:schemeClr val="accent5">
                  <a:lumMod val="60000"/>
                  <a:lumOff val="40000"/>
                </a:schemeClr>
              </a:solidFill>
              <a:latin typeface="Times New Roman" panose="02020603050405020304" pitchFamily="18" charset="0"/>
            </a:endParaRPr>
          </a:p>
          <a:p>
            <a:pPr algn="ctr"/>
            <a:endParaRPr lang="en-IN" sz="2400" b="1" dirty="0">
              <a:solidFill>
                <a:srgbClr val="3793AB"/>
              </a:solidFill>
              <a:latin typeface="Times New Roman" panose="02020603050405020304" pitchFamily="18" charset="0"/>
            </a:endParaRPr>
          </a:p>
          <a:p>
            <a:pPr algn="ctr"/>
            <a:endParaRPr lang="en-IN" sz="2400" b="1" dirty="0">
              <a:solidFill>
                <a:srgbClr val="3793AB"/>
              </a:solidFill>
              <a:latin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Induction of apical healing, regardless of the material used, takes at least 3–4 months and requires multiple appointments</a:t>
            </a:r>
          </a:p>
          <a:p>
            <a:pPr marL="342900" indent="-34290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Patient compliance with this regimen may be poor and many fail to </a:t>
            </a:r>
            <a:r>
              <a:rPr lang="en-IN" sz="2000" b="1" dirty="0">
                <a:latin typeface="Times New Roman" panose="02020603050405020304" pitchFamily="18" charset="0"/>
                <a:cs typeface="Times New Roman" panose="02020603050405020304" pitchFamily="18" charset="0"/>
              </a:rPr>
              <a:t>return for scheduled visits</a:t>
            </a:r>
          </a:p>
          <a:p>
            <a:pPr marL="342900" indent="-342900">
              <a:buFont typeface="Arial" panose="020B0604020202020204" pitchFamily="34" charset="0"/>
              <a:buChar char="•"/>
            </a:pPr>
            <a:endParaRPr lang="en-IN"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The temporary seal may fail resulting in re-infection and prolongation or failure of treatment</a:t>
            </a:r>
          </a:p>
          <a:p>
            <a:pPr marL="342900" indent="-34290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For these reasons one-visit apexification has been suggested</a:t>
            </a:r>
          </a:p>
          <a:p>
            <a:pPr marL="342900" indent="-34290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F1E6F043-253A-4445-9462-0D9025AD9544}"/>
              </a:ext>
            </a:extLst>
          </p:cNvPr>
          <p:cNvSpPr>
            <a:spLocks noGrp="1"/>
          </p:cNvSpPr>
          <p:nvPr>
            <p:ph type="sldNum" sz="quarter" idx="12"/>
          </p:nvPr>
        </p:nvSpPr>
        <p:spPr/>
        <p:txBody>
          <a:bodyPr/>
          <a:lstStyle/>
          <a:p>
            <a:fld id="{ECAF5B7B-0C93-41A6-A3A2-8398AEE8472A}" type="slidenum">
              <a:rPr lang="en-IN" smtClean="0"/>
              <a:pPr/>
              <a:t>4</a:t>
            </a:fld>
            <a:endParaRPr lang="en-IN"/>
          </a:p>
        </p:txBody>
      </p:sp>
    </p:spTree>
    <p:extLst>
      <p:ext uri="{BB962C8B-B14F-4D97-AF65-F5344CB8AC3E}">
        <p14:creationId xmlns:p14="http://schemas.microsoft.com/office/powerpoint/2010/main" val="23687548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BFA2A5-629A-02F2-3CC4-B210D0076FD4}"/>
              </a:ext>
            </a:extLst>
          </p:cNvPr>
          <p:cNvSpPr>
            <a:spLocks noGrp="1"/>
          </p:cNvSpPr>
          <p:nvPr>
            <p:ph type="title"/>
          </p:nvPr>
        </p:nvSpPr>
        <p:spPr/>
        <p:txBody>
          <a:bodyPr>
            <a:normAutofit/>
          </a:bodyPr>
          <a:lstStyle/>
          <a:p>
            <a:r>
              <a:rPr lang="en-IN" sz="3600" dirty="0"/>
              <a:t>QUESTION &amp; ANSWERS</a:t>
            </a:r>
          </a:p>
        </p:txBody>
      </p:sp>
      <p:sp>
        <p:nvSpPr>
          <p:cNvPr id="4" name="Content Placeholder 3">
            <a:extLst>
              <a:ext uri="{FF2B5EF4-FFF2-40B4-BE49-F238E27FC236}">
                <a16:creationId xmlns:a16="http://schemas.microsoft.com/office/drawing/2014/main" id="{BDACDA78-5B7C-D9DF-3487-37F05DE88DCF}"/>
              </a:ext>
            </a:extLst>
          </p:cNvPr>
          <p:cNvSpPr>
            <a:spLocks noGrp="1"/>
          </p:cNvSpPr>
          <p:nvPr>
            <p:ph idx="1"/>
          </p:nvPr>
        </p:nvSpPr>
        <p:spPr/>
        <p:txBody>
          <a:bodyPr>
            <a:normAutofit/>
          </a:bodyPr>
          <a:lstStyle/>
          <a:p>
            <a:pPr marL="514350" indent="-514350">
              <a:buFont typeface="+mj-lt"/>
              <a:buAutoNum type="arabicPeriod"/>
            </a:pPr>
            <a:r>
              <a:rPr lang="en-IN" sz="2400" dirty="0"/>
              <a:t>WRITE A NOTE ON APEXIFICATION?</a:t>
            </a:r>
          </a:p>
          <a:p>
            <a:pPr marL="514350" indent="-514350">
              <a:buFont typeface="+mj-lt"/>
              <a:buAutoNum type="arabicPeriod"/>
            </a:pPr>
            <a:r>
              <a:rPr lang="en-IN" sz="2400" dirty="0"/>
              <a:t>WRITE A NOTE ON APEXOGENESIS</a:t>
            </a:r>
          </a:p>
        </p:txBody>
      </p:sp>
      <p:sp>
        <p:nvSpPr>
          <p:cNvPr id="2" name="Slide Number Placeholder 1">
            <a:extLst>
              <a:ext uri="{FF2B5EF4-FFF2-40B4-BE49-F238E27FC236}">
                <a16:creationId xmlns:a16="http://schemas.microsoft.com/office/drawing/2014/main" id="{2680F712-0C4B-C5A5-18BE-FECC9B7F65F5}"/>
              </a:ext>
            </a:extLst>
          </p:cNvPr>
          <p:cNvSpPr>
            <a:spLocks noGrp="1"/>
          </p:cNvSpPr>
          <p:nvPr>
            <p:ph type="sldNum" sz="quarter" idx="12"/>
          </p:nvPr>
        </p:nvSpPr>
        <p:spPr/>
        <p:txBody>
          <a:bodyPr/>
          <a:lstStyle/>
          <a:p>
            <a:fld id="{ECAF5B7B-0C93-41A6-A3A2-8398AEE8472A}" type="slidenum">
              <a:rPr lang="en-IN" smtClean="0"/>
              <a:pPr/>
              <a:t>40</a:t>
            </a:fld>
            <a:endParaRPr lang="en-IN"/>
          </a:p>
        </p:txBody>
      </p:sp>
    </p:spTree>
    <p:extLst>
      <p:ext uri="{BB962C8B-B14F-4D97-AF65-F5344CB8AC3E}">
        <p14:creationId xmlns:p14="http://schemas.microsoft.com/office/powerpoint/2010/main" val="2042605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555" y="1645165"/>
            <a:ext cx="7803688" cy="1323439"/>
          </a:xfrm>
          <a:prstGeom prst="rect">
            <a:avLst/>
          </a:prstGeom>
        </p:spPr>
        <p:txBody>
          <a:bodyPr wrap="square">
            <a:spAutoFit/>
          </a:bodyPr>
          <a:lstStyle/>
          <a:p>
            <a:pPr marL="285750" indent="-285750">
              <a:buFont typeface="Arial" panose="020B0604020202020204" pitchFamily="34" charset="0"/>
              <a:buChar char="•"/>
            </a:pPr>
            <a:endParaRPr lang="en-IN" sz="2000" b="1" dirty="0">
              <a:solidFill>
                <a:schemeClr val="accent4">
                  <a:lumMod val="60000"/>
                  <a:lumOff val="40000"/>
                </a:schemeClr>
              </a:solidFill>
              <a:latin typeface="Times New Roman" panose="02020603050405020304" pitchFamily="18" charset="0"/>
            </a:endParaRPr>
          </a:p>
          <a:p>
            <a:r>
              <a:rPr lang="en-US" sz="2000" b="0" i="0" dirty="0">
                <a:solidFill>
                  <a:schemeClr val="accent4">
                    <a:lumMod val="60000"/>
                    <a:lumOff val="40000"/>
                  </a:schemeClr>
                </a:solidFill>
                <a:effectLst/>
                <a:latin typeface="Archivo Narrow"/>
              </a:rPr>
              <a:t>J </a:t>
            </a:r>
            <a:r>
              <a:rPr lang="en-US" sz="2000" b="0" i="0" dirty="0" err="1">
                <a:solidFill>
                  <a:schemeClr val="accent4">
                    <a:lumMod val="60000"/>
                    <a:lumOff val="40000"/>
                  </a:schemeClr>
                </a:solidFill>
                <a:effectLst/>
                <a:latin typeface="Archivo Narrow"/>
              </a:rPr>
              <a:t>Conserv</a:t>
            </a:r>
            <a:r>
              <a:rPr lang="en-US" sz="2000" b="0" i="0" dirty="0">
                <a:solidFill>
                  <a:schemeClr val="accent4">
                    <a:lumMod val="60000"/>
                    <a:lumOff val="40000"/>
                  </a:schemeClr>
                </a:solidFill>
                <a:effectLst/>
                <a:latin typeface="Archivo Narrow"/>
              </a:rPr>
              <a:t> Dent. 2018 Sep-Oct; 21(5): 462–465.</a:t>
            </a:r>
          </a:p>
          <a:p>
            <a:pPr marL="285750" indent="-285750">
              <a:buFont typeface="Arial" panose="020B0604020202020204" pitchFamily="34" charset="0"/>
              <a:buChar char="•"/>
            </a:pPr>
            <a:endParaRPr lang="en-US" sz="2000" b="1" dirty="0">
              <a:solidFill>
                <a:schemeClr val="accent4">
                  <a:lumMod val="60000"/>
                  <a:lumOff val="40000"/>
                </a:schemeClr>
              </a:solidFill>
              <a:latin typeface="Times New Roman" panose="02020603050405020304" pitchFamily="18" charset="0"/>
            </a:endParaRPr>
          </a:p>
          <a:p>
            <a:pPr marL="285750" indent="-285750">
              <a:buFont typeface="Arial" panose="020B0604020202020204" pitchFamily="34" charset="0"/>
              <a:buChar char="•"/>
            </a:pPr>
            <a:r>
              <a:rPr lang="en-US" sz="2000" b="1" dirty="0" err="1">
                <a:solidFill>
                  <a:schemeClr val="accent4">
                    <a:lumMod val="60000"/>
                    <a:lumOff val="40000"/>
                  </a:schemeClr>
                </a:solidFill>
                <a:latin typeface="Calibri" panose="020F0502020204030204" pitchFamily="34" charset="0"/>
                <a:cs typeface="Calibri" panose="020F0502020204030204" pitchFamily="34" charset="0"/>
              </a:rPr>
              <a:t>Tandon</a:t>
            </a:r>
            <a:r>
              <a:rPr lang="en-US" sz="2000" b="1" dirty="0">
                <a:solidFill>
                  <a:schemeClr val="accent4">
                    <a:lumMod val="60000"/>
                    <a:lumOff val="40000"/>
                  </a:schemeClr>
                </a:solidFill>
                <a:latin typeface="Times New Roman" panose="02020603050405020304" pitchFamily="18" charset="0"/>
              </a:rPr>
              <a:t> S. Textbook of </a:t>
            </a:r>
            <a:r>
              <a:rPr lang="en-US" sz="2000" b="1" dirty="0" err="1">
                <a:solidFill>
                  <a:schemeClr val="accent4">
                    <a:lumMod val="60000"/>
                    <a:lumOff val="40000"/>
                  </a:schemeClr>
                </a:solidFill>
                <a:latin typeface="Times New Roman" panose="02020603050405020304" pitchFamily="18" charset="0"/>
              </a:rPr>
              <a:t>Pedodontics</a:t>
            </a:r>
            <a:r>
              <a:rPr lang="en-US" sz="2000" b="1" dirty="0">
                <a:solidFill>
                  <a:schemeClr val="accent4">
                    <a:lumMod val="60000"/>
                    <a:lumOff val="40000"/>
                  </a:schemeClr>
                </a:solidFill>
                <a:latin typeface="Times New Roman" panose="02020603050405020304" pitchFamily="18" charset="0"/>
              </a:rPr>
              <a:t>. 2nd ed. Delhi: Para; 2008.</a:t>
            </a:r>
            <a:endParaRPr lang="en-IN" sz="2000" b="1" dirty="0">
              <a:solidFill>
                <a:schemeClr val="accent4">
                  <a:lumMod val="60000"/>
                  <a:lumOff val="40000"/>
                </a:schemeClr>
              </a:solidFill>
            </a:endParaRPr>
          </a:p>
        </p:txBody>
      </p:sp>
      <p:sp>
        <p:nvSpPr>
          <p:cNvPr id="4" name="Rectangle 3"/>
          <p:cNvSpPr/>
          <p:nvPr/>
        </p:nvSpPr>
        <p:spPr>
          <a:xfrm>
            <a:off x="3315294" y="788256"/>
            <a:ext cx="6096000" cy="1015663"/>
          </a:xfrm>
          <a:prstGeom prst="rect">
            <a:avLst/>
          </a:prstGeom>
        </p:spPr>
        <p:txBody>
          <a:bodyPr>
            <a:spAutoFit/>
          </a:bodyPr>
          <a:lstStyle/>
          <a:p>
            <a:r>
              <a:rPr lang="en-IN" sz="3600" b="1" u="sng" dirty="0">
                <a:solidFill>
                  <a:schemeClr val="accent5">
                    <a:lumMod val="60000"/>
                    <a:lumOff val="40000"/>
                  </a:schemeClr>
                </a:solidFill>
                <a:latin typeface="Times New Roman" panose="02020603050405020304" pitchFamily="18" charset="0"/>
              </a:rPr>
              <a:t>References</a:t>
            </a:r>
          </a:p>
          <a:p>
            <a:endParaRPr lang="en-IN" sz="2400" u="sng" dirty="0"/>
          </a:p>
        </p:txBody>
      </p:sp>
      <p:sp>
        <p:nvSpPr>
          <p:cNvPr id="6" name="TextBox 5">
            <a:extLst>
              <a:ext uri="{FF2B5EF4-FFF2-40B4-BE49-F238E27FC236}">
                <a16:creationId xmlns:a16="http://schemas.microsoft.com/office/drawing/2014/main" id="{A33DB63A-3C8C-4036-A27D-6C7D147FE4AF}"/>
              </a:ext>
            </a:extLst>
          </p:cNvPr>
          <p:cNvSpPr txBox="1"/>
          <p:nvPr/>
        </p:nvSpPr>
        <p:spPr>
          <a:xfrm>
            <a:off x="382555" y="2968604"/>
            <a:ext cx="7175973" cy="1015663"/>
          </a:xfrm>
          <a:prstGeom prst="rect">
            <a:avLst/>
          </a:prstGeom>
          <a:noFill/>
        </p:spPr>
        <p:txBody>
          <a:bodyPr wrap="square">
            <a:spAutoFit/>
          </a:bodyPr>
          <a:lstStyle/>
          <a:p>
            <a:pPr marL="342900" indent="-342900" algn="just">
              <a:buFont typeface="Arial" panose="020B0604020202020204" pitchFamily="34" charset="0"/>
              <a:buChar char="•"/>
            </a:pPr>
            <a:r>
              <a:rPr lang="en-US" sz="2000" dirty="0">
                <a:solidFill>
                  <a:schemeClr val="accent4">
                    <a:lumMod val="60000"/>
                    <a:lumOff val="40000"/>
                  </a:schemeClr>
                </a:solidFill>
              </a:rPr>
              <a:t>Apical Closure in Apexification: A Review and Case Report of Apexification Treatment of an Immature Permanent Tooth with </a:t>
            </a:r>
            <a:r>
              <a:rPr lang="en-US" sz="2000" dirty="0" err="1">
                <a:solidFill>
                  <a:schemeClr val="accent4">
                    <a:lumMod val="60000"/>
                    <a:lumOff val="40000"/>
                  </a:schemeClr>
                </a:solidFill>
              </a:rPr>
              <a:t>Biodentine</a:t>
            </a:r>
            <a:endParaRPr lang="en-US" sz="2000" dirty="0">
              <a:solidFill>
                <a:schemeClr val="accent4">
                  <a:lumMod val="60000"/>
                  <a:lumOff val="40000"/>
                </a:schemeClr>
              </a:solidFill>
            </a:endParaRPr>
          </a:p>
        </p:txBody>
      </p:sp>
      <p:sp>
        <p:nvSpPr>
          <p:cNvPr id="8" name="TextBox 7">
            <a:extLst>
              <a:ext uri="{FF2B5EF4-FFF2-40B4-BE49-F238E27FC236}">
                <a16:creationId xmlns:a16="http://schemas.microsoft.com/office/drawing/2014/main" id="{22790B48-AC60-43F0-862E-68469E4BC30D}"/>
              </a:ext>
            </a:extLst>
          </p:cNvPr>
          <p:cNvSpPr txBox="1"/>
          <p:nvPr/>
        </p:nvSpPr>
        <p:spPr>
          <a:xfrm>
            <a:off x="419877" y="4533399"/>
            <a:ext cx="7996335" cy="1631216"/>
          </a:xfrm>
          <a:prstGeom prst="rect">
            <a:avLst/>
          </a:prstGeom>
          <a:noFill/>
        </p:spPr>
        <p:txBody>
          <a:bodyPr wrap="square">
            <a:spAutoFit/>
          </a:bodyPr>
          <a:lstStyle/>
          <a:p>
            <a:pPr marL="285750" indent="-285750" algn="just">
              <a:buFont typeface="Arial" panose="020B0604020202020204" pitchFamily="34" charset="0"/>
              <a:buChar char="•"/>
            </a:pPr>
            <a:r>
              <a:rPr lang="en-US" sz="2000" b="0" i="0" dirty="0">
                <a:solidFill>
                  <a:schemeClr val="accent4">
                    <a:lumMod val="60000"/>
                    <a:lumOff val="40000"/>
                  </a:schemeClr>
                </a:solidFill>
                <a:effectLst/>
                <a:latin typeface="Archivo Narrow"/>
              </a:rPr>
              <a:t>Comparison of the Success Rate of Mineral Trioxide Aggregate, </a:t>
            </a:r>
            <a:r>
              <a:rPr lang="en-US" sz="2000" b="0" i="0" dirty="0" err="1">
                <a:solidFill>
                  <a:schemeClr val="accent4">
                    <a:lumMod val="60000"/>
                    <a:lumOff val="40000"/>
                  </a:schemeClr>
                </a:solidFill>
                <a:effectLst/>
                <a:latin typeface="Archivo Narrow"/>
              </a:rPr>
              <a:t>Endosequence</a:t>
            </a:r>
            <a:r>
              <a:rPr lang="en-US" sz="2000" b="0" i="0" dirty="0">
                <a:solidFill>
                  <a:schemeClr val="accent4">
                    <a:lumMod val="60000"/>
                    <a:lumOff val="40000"/>
                  </a:schemeClr>
                </a:solidFill>
                <a:effectLst/>
                <a:latin typeface="Archivo Narrow"/>
              </a:rPr>
              <a:t> Bioceramic Root Repair Material, and Calcium Hydroxide for Apexification of Immature Permanent Teeth: Systematic Review and Meta-Analysis</a:t>
            </a:r>
          </a:p>
          <a:p>
            <a:pPr marL="285750" indent="-285750" algn="just">
              <a:buFont typeface="Arial" panose="020B0604020202020204" pitchFamily="34" charset="0"/>
              <a:buChar char="•"/>
            </a:pPr>
            <a:endParaRPr lang="en-US" sz="2000" b="0" i="0" dirty="0">
              <a:solidFill>
                <a:schemeClr val="accent4">
                  <a:lumMod val="60000"/>
                  <a:lumOff val="40000"/>
                </a:schemeClr>
              </a:solidFill>
              <a:effectLst/>
              <a:latin typeface="Archivo Narrow"/>
            </a:endParaRPr>
          </a:p>
        </p:txBody>
      </p:sp>
      <p:sp>
        <p:nvSpPr>
          <p:cNvPr id="9" name="TextBox 8">
            <a:extLst>
              <a:ext uri="{FF2B5EF4-FFF2-40B4-BE49-F238E27FC236}">
                <a16:creationId xmlns:a16="http://schemas.microsoft.com/office/drawing/2014/main" id="{A5F7C8F6-CC47-4F0C-B90F-29AEA4E6FAB6}"/>
              </a:ext>
            </a:extLst>
          </p:cNvPr>
          <p:cNvSpPr txBox="1"/>
          <p:nvPr/>
        </p:nvSpPr>
        <p:spPr>
          <a:xfrm>
            <a:off x="401216" y="3984267"/>
            <a:ext cx="7971269" cy="400110"/>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accent4">
                    <a:lumMod val="60000"/>
                    <a:lumOff val="40000"/>
                  </a:schemeClr>
                </a:solidFill>
              </a:rPr>
              <a:t>Mineral trioxide aggregate apexification: a 20-year case review</a:t>
            </a:r>
          </a:p>
        </p:txBody>
      </p:sp>
      <p:sp>
        <p:nvSpPr>
          <p:cNvPr id="10" name="TextBox 9">
            <a:extLst>
              <a:ext uri="{FF2B5EF4-FFF2-40B4-BE49-F238E27FC236}">
                <a16:creationId xmlns:a16="http://schemas.microsoft.com/office/drawing/2014/main" id="{616AF19E-29AF-4E77-B996-E15DBBB72EBA}"/>
              </a:ext>
            </a:extLst>
          </p:cNvPr>
          <p:cNvSpPr txBox="1"/>
          <p:nvPr/>
        </p:nvSpPr>
        <p:spPr>
          <a:xfrm>
            <a:off x="2522192" y="5528310"/>
            <a:ext cx="5262465" cy="369332"/>
          </a:xfrm>
          <a:prstGeom prst="rect">
            <a:avLst/>
          </a:prstGeom>
          <a:noFill/>
        </p:spPr>
        <p:txBody>
          <a:bodyPr wrap="square">
            <a:spAutoFit/>
          </a:bodyPr>
          <a:lstStyle/>
          <a:p>
            <a:r>
              <a:rPr lang="en-US" b="0" i="0" dirty="0">
                <a:solidFill>
                  <a:schemeClr val="accent4">
                    <a:lumMod val="60000"/>
                    <a:lumOff val="40000"/>
                  </a:schemeClr>
                </a:solidFill>
                <a:effectLst/>
                <a:latin typeface="BlinkMacSystemFont"/>
              </a:rPr>
              <a:t> J Pharm </a:t>
            </a:r>
            <a:r>
              <a:rPr lang="en-US" b="0" i="0" dirty="0" err="1">
                <a:solidFill>
                  <a:schemeClr val="accent4">
                    <a:lumMod val="60000"/>
                    <a:lumOff val="40000"/>
                  </a:schemeClr>
                </a:solidFill>
                <a:effectLst/>
                <a:latin typeface="BlinkMacSystemFont"/>
              </a:rPr>
              <a:t>Bioallied</a:t>
            </a:r>
            <a:r>
              <a:rPr lang="en-US" b="0" i="0" dirty="0">
                <a:solidFill>
                  <a:schemeClr val="accent4">
                    <a:lumMod val="60000"/>
                    <a:lumOff val="40000"/>
                  </a:schemeClr>
                </a:solidFill>
                <a:effectLst/>
                <a:latin typeface="BlinkMacSystemFont"/>
              </a:rPr>
              <a:t> Sci. 2021 Jun;13(Suppl 1):S43-S47</a:t>
            </a:r>
            <a:endParaRPr lang="en-US" dirty="0">
              <a:solidFill>
                <a:schemeClr val="accent4">
                  <a:lumMod val="60000"/>
                  <a:lumOff val="40000"/>
                </a:schemeClr>
              </a:solidFill>
            </a:endParaRPr>
          </a:p>
        </p:txBody>
      </p:sp>
      <p:sp>
        <p:nvSpPr>
          <p:cNvPr id="12" name="TextBox 11">
            <a:extLst>
              <a:ext uri="{FF2B5EF4-FFF2-40B4-BE49-F238E27FC236}">
                <a16:creationId xmlns:a16="http://schemas.microsoft.com/office/drawing/2014/main" id="{2F3C5E50-795E-413A-9EE9-1E8E99E4763E}"/>
              </a:ext>
            </a:extLst>
          </p:cNvPr>
          <p:cNvSpPr txBox="1"/>
          <p:nvPr/>
        </p:nvSpPr>
        <p:spPr>
          <a:xfrm>
            <a:off x="419877" y="1658579"/>
            <a:ext cx="4690966" cy="400110"/>
          </a:xfrm>
          <a:prstGeom prst="rect">
            <a:avLst/>
          </a:prstGeom>
          <a:noFill/>
        </p:spPr>
        <p:txBody>
          <a:bodyPr wrap="square">
            <a:spAutoFit/>
          </a:bodyPr>
          <a:lstStyle/>
          <a:p>
            <a:pPr marL="342900" indent="-342900" algn="l">
              <a:buFont typeface="Arial" panose="020B0604020202020204" pitchFamily="34" charset="0"/>
              <a:buChar char="•"/>
            </a:pPr>
            <a:r>
              <a:rPr lang="en-US" sz="2000" b="0" i="0" dirty="0">
                <a:solidFill>
                  <a:schemeClr val="accent4">
                    <a:lumMod val="60000"/>
                    <a:lumOff val="40000"/>
                  </a:schemeClr>
                </a:solidFill>
                <a:effectLst/>
                <a:latin typeface="Archivo Narrow"/>
              </a:rPr>
              <a:t>Apexification: A systematic review</a:t>
            </a:r>
          </a:p>
        </p:txBody>
      </p:sp>
      <p:sp>
        <p:nvSpPr>
          <p:cNvPr id="3" name="Slide Number Placeholder 2">
            <a:extLst>
              <a:ext uri="{FF2B5EF4-FFF2-40B4-BE49-F238E27FC236}">
                <a16:creationId xmlns:a16="http://schemas.microsoft.com/office/drawing/2014/main" id="{31CB6F60-1FC8-4FFE-81A7-951F3B2B7452}"/>
              </a:ext>
            </a:extLst>
          </p:cNvPr>
          <p:cNvSpPr>
            <a:spLocks noGrp="1"/>
          </p:cNvSpPr>
          <p:nvPr>
            <p:ph type="sldNum" sz="quarter" idx="12"/>
          </p:nvPr>
        </p:nvSpPr>
        <p:spPr/>
        <p:txBody>
          <a:bodyPr/>
          <a:lstStyle/>
          <a:p>
            <a:fld id="{ECAF5B7B-0C93-41A6-A3A2-8398AEE8472A}" type="slidenum">
              <a:rPr lang="en-IN" smtClean="0"/>
              <a:pPr/>
              <a:t>41</a:t>
            </a:fld>
            <a:endParaRPr lang="en-IN"/>
          </a:p>
        </p:txBody>
      </p:sp>
    </p:spTree>
    <p:extLst>
      <p:ext uri="{BB962C8B-B14F-4D97-AF65-F5344CB8AC3E}">
        <p14:creationId xmlns:p14="http://schemas.microsoft.com/office/powerpoint/2010/main" val="21394402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C01DA-B5A8-EF64-1C0F-871FD5C28B31}"/>
              </a:ext>
            </a:extLst>
          </p:cNvPr>
          <p:cNvSpPr>
            <a:spLocks noGrp="1"/>
          </p:cNvSpPr>
          <p:nvPr>
            <p:ph type="title"/>
          </p:nvPr>
        </p:nvSpPr>
        <p:spPr/>
        <p:txBody>
          <a:bodyPr/>
          <a:lstStyle/>
          <a:p>
            <a:r>
              <a:rPr lang="en-US" dirty="0"/>
              <a:t>Suggested reading</a:t>
            </a:r>
          </a:p>
        </p:txBody>
      </p:sp>
      <p:sp>
        <p:nvSpPr>
          <p:cNvPr id="3" name="Content Placeholder 2">
            <a:extLst>
              <a:ext uri="{FF2B5EF4-FFF2-40B4-BE49-F238E27FC236}">
                <a16:creationId xmlns:a16="http://schemas.microsoft.com/office/drawing/2014/main" id="{2954B9AD-BFA3-5C61-AFDC-E2FDCBF9AA30}"/>
              </a:ext>
            </a:extLst>
          </p:cNvPr>
          <p:cNvSpPr>
            <a:spLocks noGrp="1"/>
          </p:cNvSpPr>
          <p:nvPr>
            <p:ph idx="1"/>
          </p:nvPr>
        </p:nvSpPr>
        <p:spPr/>
        <p:txBody>
          <a:bodyPr/>
          <a:lstStyle/>
          <a:p>
            <a:pPr marL="342900" indent="-342900">
              <a:buFont typeface="Arial" panose="020B0604020202020204" pitchFamily="34" charset="0"/>
              <a:buChar char="•"/>
              <a:defRPr/>
            </a:pPr>
            <a:r>
              <a:rPr lang="en-US" dirty="0"/>
              <a:t>Endodontic practices - Grossman</a:t>
            </a:r>
          </a:p>
          <a:p>
            <a:pPr marL="342900" indent="-342900">
              <a:buFont typeface="Arial" panose="020B0604020202020204" pitchFamily="34" charset="0"/>
              <a:buChar char="•"/>
              <a:defRPr/>
            </a:pPr>
            <a:r>
              <a:rPr lang="en-US" dirty="0"/>
              <a:t>Pathways of pulp – Cohen</a:t>
            </a:r>
          </a:p>
          <a:p>
            <a:pPr marL="342900" indent="-342900">
              <a:buFont typeface="Arial" panose="020B0604020202020204" pitchFamily="34" charset="0"/>
              <a:buChar char="•"/>
              <a:defRPr/>
            </a:pPr>
            <a:r>
              <a:rPr lang="en-US" dirty="0"/>
              <a:t>Textbook of Endodontics – Nisha Garg</a:t>
            </a:r>
          </a:p>
          <a:p>
            <a:pPr marL="342900" indent="-342900">
              <a:buFont typeface="Arial" panose="020B0604020202020204" pitchFamily="34" charset="0"/>
              <a:buChar char="•"/>
              <a:defRPr/>
            </a:pPr>
            <a:r>
              <a:rPr lang="en-US" dirty="0"/>
              <a:t>Endodontics - Ingle</a:t>
            </a:r>
          </a:p>
          <a:p>
            <a:pPr marL="0" indent="0">
              <a:buNone/>
            </a:pPr>
            <a:endParaRPr lang="en-US" dirty="0"/>
          </a:p>
        </p:txBody>
      </p:sp>
      <p:sp>
        <p:nvSpPr>
          <p:cNvPr id="4" name="Slide Number Placeholder 3">
            <a:extLst>
              <a:ext uri="{FF2B5EF4-FFF2-40B4-BE49-F238E27FC236}">
                <a16:creationId xmlns:a16="http://schemas.microsoft.com/office/drawing/2014/main" id="{A7192EB0-DD8F-120C-8EA3-51736749F392}"/>
              </a:ext>
            </a:extLst>
          </p:cNvPr>
          <p:cNvSpPr>
            <a:spLocks noGrp="1"/>
          </p:cNvSpPr>
          <p:nvPr>
            <p:ph type="sldNum" sz="quarter" idx="12"/>
          </p:nvPr>
        </p:nvSpPr>
        <p:spPr/>
        <p:txBody>
          <a:bodyPr/>
          <a:lstStyle/>
          <a:p>
            <a:fld id="{ECAF5B7B-0C93-41A6-A3A2-8398AEE8472A}" type="slidenum">
              <a:rPr lang="en-IN" smtClean="0"/>
              <a:t>42</a:t>
            </a:fld>
            <a:endParaRPr lang="en-IN"/>
          </a:p>
        </p:txBody>
      </p:sp>
    </p:spTree>
    <p:extLst>
      <p:ext uri="{BB962C8B-B14F-4D97-AF65-F5344CB8AC3E}">
        <p14:creationId xmlns:p14="http://schemas.microsoft.com/office/powerpoint/2010/main" val="1532706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15A6A1-ECB4-B0C5-E790-32D08A43EEFF}"/>
              </a:ext>
            </a:extLst>
          </p:cNvPr>
          <p:cNvSpPr>
            <a:spLocks noGrp="1"/>
          </p:cNvSpPr>
          <p:nvPr>
            <p:ph type="sldNum" sz="quarter" idx="12"/>
          </p:nvPr>
        </p:nvSpPr>
        <p:spPr/>
        <p:txBody>
          <a:bodyPr/>
          <a:lstStyle/>
          <a:p>
            <a:fld id="{ECAF5B7B-0C93-41A6-A3A2-8398AEE8472A}" type="slidenum">
              <a:rPr lang="en-IN" smtClean="0"/>
              <a:pPr/>
              <a:t>43</a:t>
            </a:fld>
            <a:endParaRPr lang="en-IN"/>
          </a:p>
        </p:txBody>
      </p:sp>
      <p:sp>
        <p:nvSpPr>
          <p:cNvPr id="4" name="TextBox 3">
            <a:extLst>
              <a:ext uri="{FF2B5EF4-FFF2-40B4-BE49-F238E27FC236}">
                <a16:creationId xmlns:a16="http://schemas.microsoft.com/office/drawing/2014/main" id="{F8E58BFF-7CF7-86FC-0A26-5F0DF21BCDB0}"/>
              </a:ext>
            </a:extLst>
          </p:cNvPr>
          <p:cNvSpPr txBox="1"/>
          <p:nvPr/>
        </p:nvSpPr>
        <p:spPr>
          <a:xfrm>
            <a:off x="3328826" y="2445249"/>
            <a:ext cx="2712377" cy="1569660"/>
          </a:xfrm>
          <a:prstGeom prst="rect">
            <a:avLst/>
          </a:prstGeom>
          <a:noFill/>
        </p:spPr>
        <p:txBody>
          <a:bodyPr wrap="square" rtlCol="0">
            <a:spAutoFit/>
          </a:bodyPr>
          <a:lstStyle/>
          <a:p>
            <a:r>
              <a:rPr lang="en-IN" sz="4800" dirty="0">
                <a:latin typeface="Algerian" panose="04020705040A02060702" pitchFamily="82" charset="0"/>
              </a:rPr>
              <a:t>THANK YOU!</a:t>
            </a:r>
          </a:p>
        </p:txBody>
      </p:sp>
    </p:spTree>
    <p:extLst>
      <p:ext uri="{BB962C8B-B14F-4D97-AF65-F5344CB8AC3E}">
        <p14:creationId xmlns:p14="http://schemas.microsoft.com/office/powerpoint/2010/main" val="2827401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451" y="2521108"/>
            <a:ext cx="7763435" cy="1631216"/>
          </a:xfrm>
          <a:prstGeom prst="rect">
            <a:avLst/>
          </a:prstGeom>
        </p:spPr>
        <p:txBody>
          <a:bodyPr wrap="square">
            <a:spAutoFit/>
          </a:bodyPr>
          <a:lstStyle/>
          <a:p>
            <a:pPr marL="285750" indent="-285750">
              <a:buFont typeface="Arial" panose="020B0604020202020204" pitchFamily="34" charset="0"/>
              <a:buChar char="•"/>
            </a:pPr>
            <a:r>
              <a:rPr lang="en-US" sz="2000" b="1" dirty="0">
                <a:latin typeface="Times New Roman" panose="02020603050405020304" pitchFamily="18" charset="0"/>
              </a:rPr>
              <a:t>The rationale is to establish an apical stop that would enable the root canal to be filled immediately</a:t>
            </a:r>
          </a:p>
          <a:p>
            <a:pPr marL="285750" indent="-285750">
              <a:buFont typeface="Arial" panose="020B0604020202020204" pitchFamily="34" charset="0"/>
              <a:buChar char="•"/>
            </a:pPr>
            <a:endParaRPr lang="en-US" sz="2000" b="1" dirty="0">
              <a:latin typeface="Times New Roman" panose="02020603050405020304" pitchFamily="18" charset="0"/>
            </a:endParaRPr>
          </a:p>
          <a:p>
            <a:pPr marL="285750" indent="-285750">
              <a:buFont typeface="Arial" panose="020B0604020202020204" pitchFamily="34" charset="0"/>
              <a:buChar char="•"/>
            </a:pPr>
            <a:r>
              <a:rPr lang="en-US" sz="2000" b="1" dirty="0">
                <a:latin typeface="Times New Roman" panose="02020603050405020304" pitchFamily="18" charset="0"/>
              </a:rPr>
              <a:t>There is no attempt at root end closure. Rather an artificial apical stop is created</a:t>
            </a:r>
            <a:endParaRPr lang="en-IN" sz="2000" b="1" dirty="0"/>
          </a:p>
        </p:txBody>
      </p:sp>
      <p:sp>
        <p:nvSpPr>
          <p:cNvPr id="5" name="TextBox 4">
            <a:extLst>
              <a:ext uri="{FF2B5EF4-FFF2-40B4-BE49-F238E27FC236}">
                <a16:creationId xmlns:a16="http://schemas.microsoft.com/office/drawing/2014/main" id="{94B9CF20-91D7-433D-A271-8FCE38408A58}"/>
              </a:ext>
            </a:extLst>
          </p:cNvPr>
          <p:cNvSpPr txBox="1"/>
          <p:nvPr/>
        </p:nvSpPr>
        <p:spPr>
          <a:xfrm>
            <a:off x="761451" y="1233300"/>
            <a:ext cx="6936304" cy="923330"/>
          </a:xfrm>
          <a:prstGeom prst="rect">
            <a:avLst/>
          </a:prstGeom>
          <a:noFill/>
        </p:spPr>
        <p:txBody>
          <a:bodyPr wrap="square">
            <a:spAutoFit/>
          </a:bodyPr>
          <a:lstStyle/>
          <a:p>
            <a:pPr marL="342900" indent="-34290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Morse et al., (1990) define one-visit apexification as the nonsurgical condensation of a biocompatible material into the apical end </a:t>
            </a:r>
            <a:r>
              <a:rPr lang="en-IN" sz="1800" b="1" dirty="0">
                <a:latin typeface="Times New Roman" panose="02020603050405020304" pitchFamily="18" charset="0"/>
                <a:cs typeface="Times New Roman" panose="02020603050405020304" pitchFamily="18" charset="0"/>
              </a:rPr>
              <a:t>of the root canal</a:t>
            </a:r>
          </a:p>
        </p:txBody>
      </p:sp>
      <p:sp>
        <p:nvSpPr>
          <p:cNvPr id="3" name="Slide Number Placeholder 2">
            <a:extLst>
              <a:ext uri="{FF2B5EF4-FFF2-40B4-BE49-F238E27FC236}">
                <a16:creationId xmlns:a16="http://schemas.microsoft.com/office/drawing/2014/main" id="{ADA307E7-DF1D-48B8-9954-6A160B226EAF}"/>
              </a:ext>
            </a:extLst>
          </p:cNvPr>
          <p:cNvSpPr>
            <a:spLocks noGrp="1"/>
          </p:cNvSpPr>
          <p:nvPr>
            <p:ph type="sldNum" sz="quarter" idx="12"/>
          </p:nvPr>
        </p:nvSpPr>
        <p:spPr/>
        <p:txBody>
          <a:bodyPr/>
          <a:lstStyle/>
          <a:p>
            <a:fld id="{ECAF5B7B-0C93-41A6-A3A2-8398AEE8472A}" type="slidenum">
              <a:rPr lang="en-IN" smtClean="0"/>
              <a:pPr/>
              <a:t>5</a:t>
            </a:fld>
            <a:endParaRPr lang="en-IN"/>
          </a:p>
        </p:txBody>
      </p:sp>
    </p:spTree>
    <p:extLst>
      <p:ext uri="{BB962C8B-B14F-4D97-AF65-F5344CB8AC3E}">
        <p14:creationId xmlns:p14="http://schemas.microsoft.com/office/powerpoint/2010/main" val="3138038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D2A4F4-DADB-4021-B515-EF0C25C92179}"/>
              </a:ext>
            </a:extLst>
          </p:cNvPr>
          <p:cNvSpPr txBox="1"/>
          <p:nvPr/>
        </p:nvSpPr>
        <p:spPr>
          <a:xfrm>
            <a:off x="1530220" y="597159"/>
            <a:ext cx="5477069" cy="830997"/>
          </a:xfrm>
          <a:prstGeom prst="rect">
            <a:avLst/>
          </a:prstGeom>
          <a:noFill/>
        </p:spPr>
        <p:txBody>
          <a:bodyPr wrap="square" rtlCol="0">
            <a:spAutoFit/>
          </a:bodyPr>
          <a:lstStyle/>
          <a:p>
            <a:pPr algn="ctr"/>
            <a:r>
              <a:rPr lang="en-US" sz="2400" dirty="0">
                <a:solidFill>
                  <a:schemeClr val="accent4">
                    <a:lumMod val="60000"/>
                    <a:lumOff val="40000"/>
                  </a:schemeClr>
                </a:solidFill>
              </a:rPr>
              <a:t>FRANK has described FOUR successful </a:t>
            </a:r>
            <a:r>
              <a:rPr lang="en-US" sz="2400" u="sng" dirty="0">
                <a:solidFill>
                  <a:schemeClr val="accent4">
                    <a:lumMod val="60000"/>
                    <a:lumOff val="40000"/>
                  </a:schemeClr>
                </a:solidFill>
              </a:rPr>
              <a:t>results after Apexification:</a:t>
            </a:r>
          </a:p>
        </p:txBody>
      </p:sp>
      <p:sp>
        <p:nvSpPr>
          <p:cNvPr id="3" name="TextBox 2">
            <a:extLst>
              <a:ext uri="{FF2B5EF4-FFF2-40B4-BE49-F238E27FC236}">
                <a16:creationId xmlns:a16="http://schemas.microsoft.com/office/drawing/2014/main" id="{3DFAEA38-4E3E-4E3C-B3BC-18E5D3816954}"/>
              </a:ext>
            </a:extLst>
          </p:cNvPr>
          <p:cNvSpPr txBox="1"/>
          <p:nvPr/>
        </p:nvSpPr>
        <p:spPr>
          <a:xfrm>
            <a:off x="765110" y="2024743"/>
            <a:ext cx="7940351"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Continued closure of the canal and apex to the normal appearance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 dome shaped apical closure with canal retaining a blunderbuss appearance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No apparent radiographic change but positive stop in the apical area</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 positive stop and a radiographic evidence of a barrier coronal to the anatomic apex of the tooth</a:t>
            </a:r>
          </a:p>
        </p:txBody>
      </p:sp>
      <p:sp>
        <p:nvSpPr>
          <p:cNvPr id="4" name="Slide Number Placeholder 3">
            <a:extLst>
              <a:ext uri="{FF2B5EF4-FFF2-40B4-BE49-F238E27FC236}">
                <a16:creationId xmlns:a16="http://schemas.microsoft.com/office/drawing/2014/main" id="{A1F86695-F2AB-4B30-B56E-D9460108054D}"/>
              </a:ext>
            </a:extLst>
          </p:cNvPr>
          <p:cNvSpPr>
            <a:spLocks noGrp="1"/>
          </p:cNvSpPr>
          <p:nvPr>
            <p:ph type="sldNum" sz="quarter" idx="12"/>
          </p:nvPr>
        </p:nvSpPr>
        <p:spPr/>
        <p:txBody>
          <a:bodyPr/>
          <a:lstStyle/>
          <a:p>
            <a:fld id="{ECAF5B7B-0C93-41A6-A3A2-8398AEE8472A}" type="slidenum">
              <a:rPr lang="en-IN" smtClean="0"/>
              <a:pPr/>
              <a:t>6</a:t>
            </a:fld>
            <a:endParaRPr lang="en-IN"/>
          </a:p>
        </p:txBody>
      </p:sp>
    </p:spTree>
    <p:extLst>
      <p:ext uri="{BB962C8B-B14F-4D97-AF65-F5344CB8AC3E}">
        <p14:creationId xmlns:p14="http://schemas.microsoft.com/office/powerpoint/2010/main" val="2708430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2726" y="895337"/>
            <a:ext cx="6096000" cy="4801314"/>
          </a:xfrm>
          <a:prstGeom prst="rect">
            <a:avLst/>
          </a:prstGeom>
        </p:spPr>
        <p:txBody>
          <a:bodyPr>
            <a:spAutoFit/>
          </a:bodyPr>
          <a:lstStyle/>
          <a:p>
            <a:r>
              <a:rPr lang="en-IN" sz="2400" b="1" dirty="0">
                <a:solidFill>
                  <a:srgbClr val="FF0000"/>
                </a:solidFill>
                <a:latin typeface="Times New Roman" panose="02020603050405020304" pitchFamily="18" charset="0"/>
              </a:rPr>
              <a:t>Other medicaments</a:t>
            </a:r>
          </a:p>
          <a:p>
            <a:pPr algn="ctr"/>
            <a:endParaRPr lang="en-IN" sz="2400" b="1" dirty="0">
              <a:solidFill>
                <a:srgbClr val="FF0000"/>
              </a:solidFill>
              <a:latin typeface="Times New Roman" panose="02020603050405020304" pitchFamily="18" charset="0"/>
            </a:endParaRPr>
          </a:p>
          <a:p>
            <a:pPr marL="285750" indent="-285750">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Tricalcium phosphate</a:t>
            </a:r>
          </a:p>
          <a:p>
            <a:pPr marL="285750" indent="-285750">
              <a:buFont typeface="Arial" panose="020B0604020202020204" pitchFamily="34" charset="0"/>
              <a:buChar char="•"/>
            </a:pPr>
            <a:endParaRPr lang="en-IN"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Collagen calcium phosphate.</a:t>
            </a:r>
          </a:p>
          <a:p>
            <a:pPr marL="285750" indent="-285750">
              <a:buFont typeface="Arial" panose="020B0604020202020204" pitchFamily="34" charset="0"/>
              <a:buChar char="•"/>
            </a:pPr>
            <a:endParaRPr lang="en-IN"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000" b="1" dirty="0" err="1">
                <a:latin typeface="Times New Roman" panose="02020603050405020304" pitchFamily="18" charset="0"/>
                <a:cs typeface="Times New Roman" panose="02020603050405020304" pitchFamily="18" charset="0"/>
              </a:rPr>
              <a:t>Resorbable</a:t>
            </a:r>
            <a:r>
              <a:rPr lang="en-IN" sz="2000" b="1" dirty="0">
                <a:latin typeface="Times New Roman" panose="02020603050405020304" pitchFamily="18" charset="0"/>
                <a:cs typeface="Times New Roman" panose="02020603050405020304" pitchFamily="18" charset="0"/>
              </a:rPr>
              <a:t> Tricalcium phosphate.</a:t>
            </a:r>
          </a:p>
          <a:p>
            <a:pPr marL="285750" indent="-285750">
              <a:buFont typeface="Arial" panose="020B0604020202020204" pitchFamily="34" charset="0"/>
              <a:buChar char="•"/>
            </a:pPr>
            <a:endParaRPr lang="en-IN"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Mineral trioxide aggregate.</a:t>
            </a:r>
          </a:p>
          <a:p>
            <a:pPr marL="285750" indent="-285750">
              <a:buFont typeface="Arial" panose="020B0604020202020204" pitchFamily="34" charset="0"/>
              <a:buChar char="•"/>
            </a:pPr>
            <a:endParaRPr lang="en-IN"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000" b="1" dirty="0" err="1">
                <a:latin typeface="Times New Roman" panose="02020603050405020304" pitchFamily="18" charset="0"/>
                <a:cs typeface="Times New Roman" panose="02020603050405020304" pitchFamily="18" charset="0"/>
              </a:rPr>
              <a:t>Biodentine</a:t>
            </a:r>
            <a:endParaRPr lang="en-IN"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IN"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Bone </a:t>
            </a:r>
            <a:r>
              <a:rPr lang="en-IN" sz="2000" b="1" dirty="0" err="1">
                <a:latin typeface="Times New Roman" panose="02020603050405020304" pitchFamily="18" charset="0"/>
                <a:cs typeface="Times New Roman" panose="02020603050405020304" pitchFamily="18" charset="0"/>
              </a:rPr>
              <a:t>morphogenic</a:t>
            </a:r>
            <a:r>
              <a:rPr lang="en-IN" sz="2000" b="1" dirty="0">
                <a:latin typeface="Times New Roman" panose="02020603050405020304" pitchFamily="18" charset="0"/>
                <a:cs typeface="Times New Roman" panose="02020603050405020304" pitchFamily="18" charset="0"/>
              </a:rPr>
              <a:t> proteins</a:t>
            </a:r>
          </a:p>
          <a:p>
            <a:endParaRPr lang="en-IN" sz="2000" b="1" dirty="0">
              <a:latin typeface="Times New Roman" panose="02020603050405020304" pitchFamily="18" charset="0"/>
              <a:cs typeface="Times New Roman" panose="02020603050405020304" pitchFamily="18" charset="0"/>
            </a:endParaRPr>
          </a:p>
          <a:p>
            <a:endParaRPr lang="en-IN" dirty="0"/>
          </a:p>
        </p:txBody>
      </p:sp>
      <p:pic>
        <p:nvPicPr>
          <p:cNvPr id="3" name="Picture 2"/>
          <p:cNvPicPr>
            <a:picLocks noChangeAspect="1"/>
          </p:cNvPicPr>
          <p:nvPr/>
        </p:nvPicPr>
        <p:blipFill>
          <a:blip r:embed="rId2"/>
          <a:stretch>
            <a:fillRect/>
          </a:stretch>
        </p:blipFill>
        <p:spPr>
          <a:xfrm>
            <a:off x="5380653" y="224956"/>
            <a:ext cx="3572276" cy="2097741"/>
          </a:xfrm>
          <a:prstGeom prst="rect">
            <a:avLst/>
          </a:prstGeom>
        </p:spPr>
      </p:pic>
      <p:pic>
        <p:nvPicPr>
          <p:cNvPr id="4" name="Picture 3"/>
          <p:cNvPicPr>
            <a:picLocks noChangeAspect="1"/>
          </p:cNvPicPr>
          <p:nvPr/>
        </p:nvPicPr>
        <p:blipFill>
          <a:blip r:embed="rId3"/>
          <a:stretch>
            <a:fillRect/>
          </a:stretch>
        </p:blipFill>
        <p:spPr>
          <a:xfrm>
            <a:off x="5429258" y="4310347"/>
            <a:ext cx="3475066" cy="2322697"/>
          </a:xfrm>
          <a:prstGeom prst="rect">
            <a:avLst/>
          </a:prstGeom>
        </p:spPr>
      </p:pic>
      <p:sp>
        <p:nvSpPr>
          <p:cNvPr id="5" name="Slide Number Placeholder 4">
            <a:extLst>
              <a:ext uri="{FF2B5EF4-FFF2-40B4-BE49-F238E27FC236}">
                <a16:creationId xmlns:a16="http://schemas.microsoft.com/office/drawing/2014/main" id="{83046FEF-3B30-4A28-B279-9A46F91AE5A3}"/>
              </a:ext>
            </a:extLst>
          </p:cNvPr>
          <p:cNvSpPr>
            <a:spLocks noGrp="1"/>
          </p:cNvSpPr>
          <p:nvPr>
            <p:ph type="sldNum" sz="quarter" idx="12"/>
          </p:nvPr>
        </p:nvSpPr>
        <p:spPr/>
        <p:txBody>
          <a:bodyPr/>
          <a:lstStyle/>
          <a:p>
            <a:fld id="{ECAF5B7B-0C93-41A6-A3A2-8398AEE8472A}" type="slidenum">
              <a:rPr lang="en-IN" smtClean="0"/>
              <a:pPr/>
              <a:t>7</a:t>
            </a:fld>
            <a:endParaRPr lang="en-IN"/>
          </a:p>
        </p:txBody>
      </p:sp>
    </p:spTree>
    <p:extLst>
      <p:ext uri="{BB962C8B-B14F-4D97-AF65-F5344CB8AC3E}">
        <p14:creationId xmlns:p14="http://schemas.microsoft.com/office/powerpoint/2010/main" val="4107219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312" y="2021397"/>
            <a:ext cx="7855361" cy="1600438"/>
          </a:xfrm>
          <a:prstGeom prst="rect">
            <a:avLst/>
          </a:prstGeom>
        </p:spPr>
        <p:txBody>
          <a:bodyPr wrap="square">
            <a:spAutoFit/>
          </a:bodyPr>
          <a:lstStyle/>
          <a:p>
            <a:pPr marL="285750" indent="-285750">
              <a:buFont typeface="Arial" panose="020B0604020202020204" pitchFamily="34" charset="0"/>
              <a:buChar char="•"/>
            </a:pPr>
            <a:r>
              <a:rPr lang="en-US" sz="2000" b="1" dirty="0">
                <a:latin typeface="Times New Roman" panose="02020603050405020304" pitchFamily="18" charset="0"/>
              </a:rPr>
              <a:t>Ca(OH)2 for apexification in the </a:t>
            </a:r>
            <a:r>
              <a:rPr lang="en-US" sz="2000" b="1" dirty="0" err="1">
                <a:latin typeface="Times New Roman" panose="02020603050405020304" pitchFamily="18" charset="0"/>
              </a:rPr>
              <a:t>pulpless</a:t>
            </a:r>
            <a:r>
              <a:rPr lang="en-US" sz="2000" b="1" dirty="0">
                <a:latin typeface="Times New Roman" panose="02020603050405020304" pitchFamily="18" charset="0"/>
              </a:rPr>
              <a:t> tooth was first reported by Kaiser in 1964</a:t>
            </a:r>
          </a:p>
          <a:p>
            <a:pPr marL="285750" indent="-285750">
              <a:buFont typeface="Arial" panose="020B0604020202020204" pitchFamily="34" charset="0"/>
              <a:buChar char="•"/>
            </a:pPr>
            <a:endParaRPr lang="en-US" sz="2000" b="1" dirty="0">
              <a:latin typeface="Times New Roman" panose="02020603050405020304" pitchFamily="18" charset="0"/>
            </a:endParaRPr>
          </a:p>
          <a:p>
            <a:pPr marL="285750" indent="-285750">
              <a:buFont typeface="Arial" panose="020B0604020202020204" pitchFamily="34" charset="0"/>
              <a:buChar char="•"/>
            </a:pPr>
            <a:r>
              <a:rPr lang="en-US" sz="2000" b="1" dirty="0">
                <a:latin typeface="Times New Roman" panose="02020603050405020304" pitchFamily="18" charset="0"/>
              </a:rPr>
              <a:t>The technique was </a:t>
            </a:r>
            <a:r>
              <a:rPr lang="en-US" sz="2000" b="1" dirty="0" err="1">
                <a:latin typeface="Times New Roman" panose="02020603050405020304" pitchFamily="18" charset="0"/>
              </a:rPr>
              <a:t>popularised</a:t>
            </a:r>
            <a:r>
              <a:rPr lang="en-US" sz="2000" b="1" dirty="0">
                <a:latin typeface="Times New Roman" panose="02020603050405020304" pitchFamily="18" charset="0"/>
              </a:rPr>
              <a:t> by the work of Frank in </a:t>
            </a:r>
            <a:r>
              <a:rPr lang="en-IN" sz="2000" b="1" dirty="0">
                <a:latin typeface="Times New Roman" panose="02020603050405020304" pitchFamily="18" charset="0"/>
              </a:rPr>
              <a:t>1966</a:t>
            </a:r>
          </a:p>
          <a:p>
            <a:endParaRPr lang="en-IN" b="1" dirty="0"/>
          </a:p>
        </p:txBody>
      </p:sp>
      <p:sp>
        <p:nvSpPr>
          <p:cNvPr id="4" name="Rectangle 3"/>
          <p:cNvSpPr/>
          <p:nvPr/>
        </p:nvSpPr>
        <p:spPr>
          <a:xfrm>
            <a:off x="2540060" y="626642"/>
            <a:ext cx="3685624" cy="461665"/>
          </a:xfrm>
          <a:prstGeom prst="rect">
            <a:avLst/>
          </a:prstGeom>
        </p:spPr>
        <p:txBody>
          <a:bodyPr wrap="none">
            <a:spAutoFit/>
          </a:bodyPr>
          <a:lstStyle/>
          <a:p>
            <a:r>
              <a:rPr lang="en-IN" sz="2400" b="1" dirty="0">
                <a:solidFill>
                  <a:srgbClr val="FF0000"/>
                </a:solidFill>
                <a:latin typeface="Times New Roman" panose="02020603050405020304" pitchFamily="18" charset="0"/>
              </a:rPr>
              <a:t>CALCIUM HYDROXIDE</a:t>
            </a:r>
          </a:p>
        </p:txBody>
      </p:sp>
      <p:pic>
        <p:nvPicPr>
          <p:cNvPr id="5" name="Picture 4"/>
          <p:cNvPicPr>
            <a:picLocks noChangeAspect="1"/>
          </p:cNvPicPr>
          <p:nvPr/>
        </p:nvPicPr>
        <p:blipFill>
          <a:blip r:embed="rId2"/>
          <a:stretch>
            <a:fillRect/>
          </a:stretch>
        </p:blipFill>
        <p:spPr>
          <a:xfrm>
            <a:off x="4295993" y="4036384"/>
            <a:ext cx="3859381" cy="2579569"/>
          </a:xfrm>
          <a:prstGeom prst="rect">
            <a:avLst/>
          </a:prstGeom>
        </p:spPr>
      </p:pic>
      <p:sp>
        <p:nvSpPr>
          <p:cNvPr id="3" name="Slide Number Placeholder 2">
            <a:extLst>
              <a:ext uri="{FF2B5EF4-FFF2-40B4-BE49-F238E27FC236}">
                <a16:creationId xmlns:a16="http://schemas.microsoft.com/office/drawing/2014/main" id="{0BC1586C-5D4A-4A70-A86C-7DC0F7D61BC6}"/>
              </a:ext>
            </a:extLst>
          </p:cNvPr>
          <p:cNvSpPr>
            <a:spLocks noGrp="1"/>
          </p:cNvSpPr>
          <p:nvPr>
            <p:ph type="sldNum" sz="quarter" idx="12"/>
          </p:nvPr>
        </p:nvSpPr>
        <p:spPr/>
        <p:txBody>
          <a:bodyPr/>
          <a:lstStyle/>
          <a:p>
            <a:fld id="{ECAF5B7B-0C93-41A6-A3A2-8398AEE8472A}" type="slidenum">
              <a:rPr lang="en-IN" smtClean="0"/>
              <a:pPr/>
              <a:t>8</a:t>
            </a:fld>
            <a:endParaRPr lang="en-IN"/>
          </a:p>
        </p:txBody>
      </p:sp>
    </p:spTree>
    <p:extLst>
      <p:ext uri="{BB962C8B-B14F-4D97-AF65-F5344CB8AC3E}">
        <p14:creationId xmlns:p14="http://schemas.microsoft.com/office/powerpoint/2010/main" val="4198208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3764" y="704578"/>
            <a:ext cx="6992753" cy="5693866"/>
          </a:xfrm>
          <a:prstGeom prst="rect">
            <a:avLst/>
          </a:prstGeom>
        </p:spPr>
        <p:txBody>
          <a:bodyPr wrap="square">
            <a:spAutoFit/>
          </a:bodyPr>
          <a:lstStyle/>
          <a:p>
            <a:pPr algn="ctr"/>
            <a:r>
              <a:rPr lang="en-IN" sz="2800" b="1" dirty="0">
                <a:solidFill>
                  <a:srgbClr val="FF0000"/>
                </a:solidFill>
                <a:latin typeface="Times New Roman" panose="02020603050405020304" pitchFamily="18" charset="0"/>
              </a:rPr>
              <a:t>PROCEDURE</a:t>
            </a:r>
          </a:p>
          <a:p>
            <a:pPr algn="ctr"/>
            <a:endParaRPr lang="en-IN" sz="2800" b="1" dirty="0">
              <a:solidFill>
                <a:srgbClr val="FF0000"/>
              </a:solidFill>
              <a:latin typeface="Times New Roman" panose="02020603050405020304" pitchFamily="18" charset="0"/>
            </a:endParaRPr>
          </a:p>
          <a:p>
            <a:pPr algn="ctr"/>
            <a:endParaRPr lang="en-IN" sz="2800" b="1" dirty="0">
              <a:solidFill>
                <a:srgbClr val="FF0000"/>
              </a:solidFill>
              <a:latin typeface="Times New Roman" panose="02020603050405020304" pitchFamily="18" charset="0"/>
            </a:endParaRPr>
          </a:p>
          <a:p>
            <a:pPr algn="ctr"/>
            <a:r>
              <a:rPr lang="en-IN" sz="2000" b="1" dirty="0">
                <a:solidFill>
                  <a:srgbClr val="F1AE00"/>
                </a:solidFill>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Anesthetize and isolate</a:t>
            </a:r>
          </a:p>
          <a:p>
            <a:pPr algn="ctr"/>
            <a:endParaRPr lang="en-IN" sz="2000" b="1" dirty="0">
              <a:latin typeface="Times New Roman" panose="02020603050405020304" pitchFamily="18" charset="0"/>
              <a:cs typeface="Times New Roman" panose="02020603050405020304" pitchFamily="18" charset="0"/>
            </a:endParaRPr>
          </a:p>
          <a:p>
            <a:pPr algn="ctr"/>
            <a:r>
              <a:rPr lang="en-IN" sz="2000" b="1" dirty="0">
                <a:latin typeface="Times New Roman" panose="02020603050405020304" pitchFamily="18" charset="0"/>
                <a:cs typeface="Times New Roman" panose="02020603050405020304" pitchFamily="18" charset="0"/>
              </a:rPr>
              <a:t>Access is made</a:t>
            </a:r>
          </a:p>
          <a:p>
            <a:pPr algn="ctr"/>
            <a:endParaRPr lang="en-IN" sz="2000" b="1" dirty="0">
              <a:latin typeface="Times New Roman" panose="02020603050405020304" pitchFamily="18" charset="0"/>
              <a:cs typeface="Times New Roman" panose="02020603050405020304" pitchFamily="18" charset="0"/>
            </a:endParaRPr>
          </a:p>
          <a:p>
            <a:pPr algn="ctr"/>
            <a:r>
              <a:rPr lang="en-IN" sz="2000" b="1" dirty="0">
                <a:latin typeface="Times New Roman" panose="02020603050405020304" pitchFamily="18" charset="0"/>
                <a:cs typeface="Times New Roman" panose="02020603050405020304" pitchFamily="18" charset="0"/>
              </a:rPr>
              <a:t>Instrumentation</a:t>
            </a:r>
          </a:p>
          <a:p>
            <a:pPr algn="ctr"/>
            <a:endParaRPr lang="en-IN" sz="2000" b="1" dirty="0">
              <a:latin typeface="Times New Roman" panose="02020603050405020304" pitchFamily="18" charset="0"/>
              <a:cs typeface="Times New Roman" panose="02020603050405020304" pitchFamily="18" charset="0"/>
            </a:endParaRPr>
          </a:p>
          <a:p>
            <a:pPr algn="ctr"/>
            <a:r>
              <a:rPr lang="en-IN" sz="2000" b="1" dirty="0">
                <a:latin typeface="Times New Roman" panose="02020603050405020304" pitchFamily="18" charset="0"/>
                <a:cs typeface="Times New Roman" panose="02020603050405020304" pitchFamily="18" charset="0"/>
              </a:rPr>
              <a:t>Initial working length</a:t>
            </a:r>
          </a:p>
          <a:p>
            <a:pPr algn="ctr"/>
            <a:endParaRPr lang="en-IN" sz="2000" b="1" dirty="0">
              <a:latin typeface="Times New Roman" panose="02020603050405020304" pitchFamily="18" charset="0"/>
              <a:cs typeface="Times New Roman" panose="02020603050405020304" pitchFamily="18" charset="0"/>
            </a:endParaRPr>
          </a:p>
          <a:p>
            <a:pPr algn="ctr"/>
            <a:endParaRPr lang="en-IN" sz="2000" b="1" dirty="0">
              <a:latin typeface="Times New Roman" panose="02020603050405020304" pitchFamily="18" charset="0"/>
              <a:cs typeface="Times New Roman" panose="02020603050405020304" pitchFamily="18" charset="0"/>
            </a:endParaRPr>
          </a:p>
          <a:p>
            <a:endParaRPr lang="da-DK" sz="2000" b="1" dirty="0">
              <a:latin typeface="Times New Roman" panose="02020603050405020304" pitchFamily="18" charset="0"/>
              <a:cs typeface="Times New Roman" panose="02020603050405020304" pitchFamily="18" charset="0"/>
            </a:endParaRPr>
          </a:p>
          <a:p>
            <a:r>
              <a:rPr lang="da-DK" sz="2000" b="1" dirty="0">
                <a:solidFill>
                  <a:schemeClr val="accent4">
                    <a:lumMod val="20000"/>
                    <a:lumOff val="80000"/>
                  </a:schemeClr>
                </a:solidFill>
                <a:latin typeface="Times New Roman" panose="02020603050405020304" pitchFamily="18" charset="0"/>
                <a:cs typeface="Times New Roman" panose="02020603050405020304" pitchFamily="18" charset="0"/>
              </a:rPr>
              <a:t>Acc to Torneck et al &amp; Holland et al.,</a:t>
            </a:r>
          </a:p>
          <a:p>
            <a:endParaRPr lang="da-DK" sz="2000" b="1" dirty="0">
              <a:solidFill>
                <a:schemeClr val="accent4">
                  <a:lumMod val="20000"/>
                  <a:lumOff val="80000"/>
                </a:schemeClr>
              </a:solidFill>
              <a:latin typeface="Times New Roman" panose="02020603050405020304" pitchFamily="18" charset="0"/>
              <a:cs typeface="Times New Roman" panose="02020603050405020304" pitchFamily="18" charset="0"/>
            </a:endParaRPr>
          </a:p>
          <a:p>
            <a:r>
              <a:rPr lang="en-IN" sz="2000" b="1" dirty="0">
                <a:solidFill>
                  <a:schemeClr val="accent4">
                    <a:lumMod val="20000"/>
                    <a:lumOff val="80000"/>
                  </a:schemeClr>
                </a:solidFill>
                <a:latin typeface="Times New Roman" panose="02020603050405020304" pitchFamily="18" charset="0"/>
                <a:cs typeface="Times New Roman" panose="02020603050405020304" pitchFamily="18" charset="0"/>
              </a:rPr>
              <a:t>Primary aim- Enlargement</a:t>
            </a:r>
          </a:p>
          <a:p>
            <a:endParaRPr lang="en-IN" sz="20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42122" y="282847"/>
            <a:ext cx="1909200" cy="3569601"/>
          </a:xfrm>
          <a:prstGeom prst="rect">
            <a:avLst/>
          </a:prstGeom>
        </p:spPr>
      </p:pic>
      <p:pic>
        <p:nvPicPr>
          <p:cNvPr id="4" name="Picture 3"/>
          <p:cNvPicPr>
            <a:picLocks noChangeAspect="1"/>
          </p:cNvPicPr>
          <p:nvPr/>
        </p:nvPicPr>
        <p:blipFill>
          <a:blip r:embed="rId3"/>
          <a:stretch>
            <a:fillRect/>
          </a:stretch>
        </p:blipFill>
        <p:spPr>
          <a:xfrm>
            <a:off x="6508660" y="2534450"/>
            <a:ext cx="1631576" cy="3977949"/>
          </a:xfrm>
          <a:prstGeom prst="rect">
            <a:avLst/>
          </a:prstGeom>
        </p:spPr>
      </p:pic>
      <p:sp>
        <p:nvSpPr>
          <p:cNvPr id="5" name="Down Arrow 4"/>
          <p:cNvSpPr/>
          <p:nvPr/>
        </p:nvSpPr>
        <p:spPr>
          <a:xfrm>
            <a:off x="4356704" y="2369063"/>
            <a:ext cx="286871" cy="358589"/>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4347452" y="2924875"/>
            <a:ext cx="286871" cy="358589"/>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own Arrow 6"/>
          <p:cNvSpPr/>
          <p:nvPr/>
        </p:nvSpPr>
        <p:spPr>
          <a:xfrm>
            <a:off x="4347022" y="3593371"/>
            <a:ext cx="286871" cy="358589"/>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Slide Number Placeholder 7">
            <a:extLst>
              <a:ext uri="{FF2B5EF4-FFF2-40B4-BE49-F238E27FC236}">
                <a16:creationId xmlns:a16="http://schemas.microsoft.com/office/drawing/2014/main" id="{6322BDD0-2272-411F-BB07-5CBC25FB3A36}"/>
              </a:ext>
            </a:extLst>
          </p:cNvPr>
          <p:cNvSpPr>
            <a:spLocks noGrp="1"/>
          </p:cNvSpPr>
          <p:nvPr>
            <p:ph type="sldNum" sz="quarter" idx="12"/>
          </p:nvPr>
        </p:nvSpPr>
        <p:spPr/>
        <p:txBody>
          <a:bodyPr/>
          <a:lstStyle/>
          <a:p>
            <a:fld id="{ECAF5B7B-0C93-41A6-A3A2-8398AEE8472A}" type="slidenum">
              <a:rPr lang="en-IN" smtClean="0"/>
              <a:pPr/>
              <a:t>9</a:t>
            </a:fld>
            <a:endParaRPr lang="en-IN"/>
          </a:p>
        </p:txBody>
      </p:sp>
    </p:spTree>
    <p:extLst>
      <p:ext uri="{BB962C8B-B14F-4D97-AF65-F5344CB8AC3E}">
        <p14:creationId xmlns:p14="http://schemas.microsoft.com/office/powerpoint/2010/main" val="10412695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2276</TotalTime>
  <Words>2445</Words>
  <Application>Microsoft Office PowerPoint</Application>
  <PresentationFormat>On-screen Show (4:3)</PresentationFormat>
  <Paragraphs>393</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Algerian</vt:lpstr>
      <vt:lpstr>Archivo Narrow</vt:lpstr>
      <vt:lpstr>Arial</vt:lpstr>
      <vt:lpstr>Arial Black</vt:lpstr>
      <vt:lpstr>BlinkMacSystemFont</vt:lpstr>
      <vt:lpstr>Book Antiqua</vt:lpstr>
      <vt:lpstr>Calibri</vt:lpstr>
      <vt:lpstr>Calibri Light</vt:lpstr>
      <vt:lpstr>Times New Roman</vt:lpstr>
      <vt:lpstr>Wingdings</vt:lpstr>
      <vt:lpstr>Office Theme</vt:lpstr>
      <vt:lpstr>PowerPoint Presentation</vt:lpstr>
      <vt:lpstr>Specific learning 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&amp; ANSWERS</vt:lpstr>
      <vt:lpstr>PowerPoint Presentation</vt:lpstr>
      <vt:lpstr>PowerPoint Presentation</vt:lpstr>
      <vt:lpstr>Specific learning 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&amp; ANSWERS</vt:lpstr>
      <vt:lpstr>PowerPoint Presentation</vt:lpstr>
      <vt:lpstr>Suggested reading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jithu</dc:creator>
  <cp:lastModifiedBy>shalvi wadighare</cp:lastModifiedBy>
  <cp:revision>137</cp:revision>
  <dcterms:created xsi:type="dcterms:W3CDTF">2020-12-20T06:17:03Z</dcterms:created>
  <dcterms:modified xsi:type="dcterms:W3CDTF">2023-04-19T04:43:27Z</dcterms:modified>
</cp:coreProperties>
</file>